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258" r:id="rId3"/>
    <p:sldId id="382" r:id="rId4"/>
    <p:sldId id="383" r:id="rId5"/>
    <p:sldId id="257" r:id="rId6"/>
    <p:sldId id="275" r:id="rId7"/>
    <p:sldId id="276" r:id="rId8"/>
    <p:sldId id="338" r:id="rId9"/>
    <p:sldId id="341" r:id="rId10"/>
    <p:sldId id="364" r:id="rId11"/>
    <p:sldId id="365" r:id="rId12"/>
    <p:sldId id="324" r:id="rId13"/>
    <p:sldId id="343" r:id="rId14"/>
    <p:sldId id="381" r:id="rId15"/>
    <p:sldId id="327" r:id="rId16"/>
    <p:sldId id="328" r:id="rId17"/>
    <p:sldId id="367" r:id="rId18"/>
    <p:sldId id="368" r:id="rId19"/>
    <p:sldId id="369" r:id="rId20"/>
    <p:sldId id="370" r:id="rId21"/>
    <p:sldId id="329" r:id="rId22"/>
    <p:sldId id="335" r:id="rId23"/>
    <p:sldId id="330" r:id="rId24"/>
    <p:sldId id="333" r:id="rId25"/>
    <p:sldId id="336" r:id="rId26"/>
    <p:sldId id="284" r:id="rId27"/>
    <p:sldId id="260" r:id="rId28"/>
    <p:sldId id="264" r:id="rId29"/>
    <p:sldId id="285" r:id="rId30"/>
    <p:sldId id="293" r:id="rId31"/>
    <p:sldId id="294" r:id="rId32"/>
    <p:sldId id="295" r:id="rId33"/>
    <p:sldId id="337" r:id="rId34"/>
    <p:sldId id="286" r:id="rId35"/>
    <p:sldId id="290" r:id="rId36"/>
    <p:sldId id="291" r:id="rId37"/>
    <p:sldId id="380" r:id="rId38"/>
    <p:sldId id="366" r:id="rId39"/>
    <p:sldId id="274" r:id="rId40"/>
    <p:sldId id="273" r:id="rId41"/>
    <p:sldId id="279" r:id="rId42"/>
    <p:sldId id="271" r:id="rId43"/>
    <p:sldId id="358" r:id="rId44"/>
    <p:sldId id="300" r:id="rId45"/>
    <p:sldId id="379" r:id="rId46"/>
    <p:sldId id="371" r:id="rId47"/>
    <p:sldId id="363" r:id="rId48"/>
    <p:sldId id="272" r:id="rId49"/>
    <p:sldId id="281" r:id="rId50"/>
    <p:sldId id="340" r:id="rId51"/>
    <p:sldId id="359" r:id="rId52"/>
    <p:sldId id="348" r:id="rId53"/>
    <p:sldId id="377" r:id="rId54"/>
    <p:sldId id="362" r:id="rId55"/>
    <p:sldId id="372" r:id="rId56"/>
    <p:sldId id="373" r:id="rId57"/>
    <p:sldId id="374" r:id="rId58"/>
    <p:sldId id="376" r:id="rId59"/>
    <p:sldId id="361" r:id="rId60"/>
    <p:sldId id="351" r:id="rId61"/>
    <p:sldId id="352" r:id="rId62"/>
    <p:sldId id="353" r:id="rId63"/>
    <p:sldId id="378" r:id="rId64"/>
    <p:sldId id="265" r:id="rId6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1B71"/>
    <a:srgbClr val="4F2683"/>
    <a:srgbClr val="F6AC41"/>
    <a:srgbClr val="DE3B3C"/>
    <a:srgbClr val="ABC61F"/>
    <a:srgbClr val="1573BD"/>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660"/>
  </p:normalViewPr>
  <p:slideViewPr>
    <p:cSldViewPr snapToGrid="0" snapToObjects="1">
      <p:cViewPr varScale="1">
        <p:scale>
          <a:sx n="84" d="100"/>
          <a:sy n="84" d="100"/>
        </p:scale>
        <p:origin x="-62" y="-50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2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Rate NAS</c:v>
                </c:pt>
              </c:strCache>
            </c:strRef>
          </c:tx>
          <c:dPt>
            <c:idx val="0"/>
            <c:bubble3D val="0"/>
            <c:spPr>
              <a:solidFill>
                <a:srgbClr val="1573BD"/>
              </a:solidFill>
            </c:spPr>
          </c:dPt>
          <c:dPt>
            <c:idx val="1"/>
            <c:bubble3D val="0"/>
            <c:spPr>
              <a:solidFill>
                <a:srgbClr val="3C1B71"/>
              </a:solidFill>
            </c:spPr>
          </c:dPt>
          <c:dPt>
            <c:idx val="2"/>
            <c:bubble3D val="0"/>
            <c:spPr>
              <a:solidFill>
                <a:srgbClr val="DE3B3C"/>
              </a:solidFill>
            </c:spPr>
          </c:dPt>
          <c:dPt>
            <c:idx val="3"/>
            <c:bubble3D val="0"/>
            <c:spPr>
              <a:solidFill>
                <a:srgbClr val="F6AC41"/>
              </a:solidFill>
            </c:spPr>
          </c:dPt>
          <c:cat>
            <c:strRef>
              <c:f>Sheet1!$A$2:$A$5</c:f>
              <c:strCache>
                <c:ptCount val="4"/>
                <c:pt idx="0">
                  <c:v>Group 1</c:v>
                </c:pt>
                <c:pt idx="1">
                  <c:v>Group 2</c:v>
                </c:pt>
                <c:pt idx="2">
                  <c:v>Group 3</c:v>
                </c:pt>
                <c:pt idx="3">
                  <c:v>Group 4</c:v>
                </c:pt>
              </c:strCache>
            </c:strRef>
          </c:cat>
          <c:val>
            <c:numRef>
              <c:f>Sheet1!$B$2:$B$5</c:f>
              <c:numCache>
                <c:formatCode>General</c:formatCode>
                <c:ptCount val="4"/>
                <c:pt idx="0">
                  <c:v>23.1</c:v>
                </c:pt>
                <c:pt idx="1">
                  <c:v>17.399999999999999</c:v>
                </c:pt>
                <c:pt idx="2">
                  <c:v>74</c:v>
                </c:pt>
                <c:pt idx="3">
                  <c:v>22.5</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2854658792650915"/>
          <c:y val="0.26870669291338584"/>
          <c:w val="0.17145341207349082"/>
          <c:h val="0.46258661417322833"/>
        </c:manualLayout>
      </c:layout>
      <c:overlay val="0"/>
      <c:txPr>
        <a:bodyPr/>
        <a:lstStyle/>
        <a:p>
          <a:pPr>
            <a:defRPr>
              <a:solidFill>
                <a:srgbClr val="807F83"/>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Rate NAS</c:v>
                </c:pt>
              </c:strCache>
            </c:strRef>
          </c:tx>
          <c:dPt>
            <c:idx val="0"/>
            <c:bubble3D val="0"/>
            <c:spPr>
              <a:solidFill>
                <a:srgbClr val="1573BD"/>
              </a:solidFill>
            </c:spPr>
          </c:dPt>
          <c:dPt>
            <c:idx val="1"/>
            <c:bubble3D val="0"/>
            <c:spPr>
              <a:solidFill>
                <a:srgbClr val="3C1B71"/>
              </a:solidFill>
            </c:spPr>
          </c:dPt>
          <c:dPt>
            <c:idx val="2"/>
            <c:bubble3D val="0"/>
            <c:spPr>
              <a:solidFill>
                <a:srgbClr val="DE3B3C"/>
              </a:solidFill>
            </c:spPr>
          </c:dPt>
          <c:dPt>
            <c:idx val="3"/>
            <c:bubble3D val="0"/>
            <c:spPr>
              <a:solidFill>
                <a:srgbClr val="F6AC41"/>
              </a:solidFill>
            </c:spPr>
          </c:dPt>
          <c:cat>
            <c:strRef>
              <c:f>Sheet1!$A$2:$A$5</c:f>
              <c:strCache>
                <c:ptCount val="4"/>
                <c:pt idx="0">
                  <c:v>Group 1</c:v>
                </c:pt>
                <c:pt idx="1">
                  <c:v>Group 2</c:v>
                </c:pt>
                <c:pt idx="2">
                  <c:v>Group 3</c:v>
                </c:pt>
                <c:pt idx="3">
                  <c:v>Group 4</c:v>
                </c:pt>
              </c:strCache>
            </c:strRef>
          </c:cat>
          <c:val>
            <c:numRef>
              <c:f>Sheet1!$B$2:$B$5</c:f>
              <c:numCache>
                <c:formatCode>General</c:formatCode>
                <c:ptCount val="4"/>
                <c:pt idx="0">
                  <c:v>18.5</c:v>
                </c:pt>
                <c:pt idx="1">
                  <c:v>17.399999999999999</c:v>
                </c:pt>
                <c:pt idx="2">
                  <c:v>54</c:v>
                </c:pt>
                <c:pt idx="3">
                  <c:v>16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2854658792650915"/>
          <c:y val="0.26870669291338584"/>
          <c:w val="0.17145341207349082"/>
          <c:h val="0.46258661417322833"/>
        </c:manualLayout>
      </c:layout>
      <c:overlay val="0"/>
      <c:txPr>
        <a:bodyPr/>
        <a:lstStyle/>
        <a:p>
          <a:pPr>
            <a:defRPr>
              <a:solidFill>
                <a:srgbClr val="807F83"/>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747588908024398E-2"/>
          <c:y val="4.2291776027996497E-2"/>
          <c:w val="0.83117805498858299"/>
          <c:h val="0.83078258967629104"/>
        </c:manualLayout>
      </c:layout>
      <c:barChart>
        <c:barDir val="col"/>
        <c:grouping val="clustered"/>
        <c:varyColors val="0"/>
        <c:ser>
          <c:idx val="0"/>
          <c:order val="0"/>
          <c:tx>
            <c:strRef>
              <c:f>Sheet1!$B$1</c:f>
              <c:strCache>
                <c:ptCount val="1"/>
                <c:pt idx="0">
                  <c:v>prior to rooming in</c:v>
                </c:pt>
              </c:strCache>
            </c:strRef>
          </c:tx>
          <c:invertIfNegative val="0"/>
          <c:cat>
            <c:strRef>
              <c:f>Sheet1!$A$2:$A$6</c:f>
              <c:strCache>
                <c:ptCount val="5"/>
                <c:pt idx="0">
                  <c:v>Jitteriness p=.312</c:v>
                </c:pt>
                <c:pt idx="1">
                  <c:v>Poor sucking p=.078</c:v>
                </c:pt>
                <c:pt idx="2">
                  <c:v>Diarrhea p=.651</c:v>
                </c:pt>
                <c:pt idx="3">
                  <c:v>Vomiting p=.031</c:v>
                </c:pt>
                <c:pt idx="4">
                  <c:v>Crying inconsolably p&lt;.002</c:v>
                </c:pt>
              </c:strCache>
            </c:strRef>
          </c:cat>
          <c:val>
            <c:numRef>
              <c:f>Sheet1!$B$2:$B$6</c:f>
              <c:numCache>
                <c:formatCode>0%</c:formatCode>
                <c:ptCount val="5"/>
                <c:pt idx="0">
                  <c:v>0.7</c:v>
                </c:pt>
                <c:pt idx="1">
                  <c:v>0.5</c:v>
                </c:pt>
                <c:pt idx="2">
                  <c:v>0.1</c:v>
                </c:pt>
                <c:pt idx="3">
                  <c:v>0.2</c:v>
                </c:pt>
                <c:pt idx="4">
                  <c:v>0.45</c:v>
                </c:pt>
              </c:numCache>
            </c:numRef>
          </c:val>
        </c:ser>
        <c:ser>
          <c:idx val="1"/>
          <c:order val="1"/>
          <c:tx>
            <c:strRef>
              <c:f>Sheet1!$C$1</c:f>
              <c:strCache>
                <c:ptCount val="1"/>
                <c:pt idx="0">
                  <c:v>rooming in</c:v>
                </c:pt>
              </c:strCache>
            </c:strRef>
          </c:tx>
          <c:invertIfNegative val="0"/>
          <c:cat>
            <c:strRef>
              <c:f>Sheet1!$A$2:$A$6</c:f>
              <c:strCache>
                <c:ptCount val="5"/>
                <c:pt idx="0">
                  <c:v>Jitteriness p=.312</c:v>
                </c:pt>
                <c:pt idx="1">
                  <c:v>Poor sucking p=.078</c:v>
                </c:pt>
                <c:pt idx="2">
                  <c:v>Diarrhea p=.651</c:v>
                </c:pt>
                <c:pt idx="3">
                  <c:v>Vomiting p=.031</c:v>
                </c:pt>
                <c:pt idx="4">
                  <c:v>Crying inconsolably p&lt;.002</c:v>
                </c:pt>
              </c:strCache>
            </c:strRef>
          </c:cat>
          <c:val>
            <c:numRef>
              <c:f>Sheet1!$C$2:$C$6</c:f>
              <c:numCache>
                <c:formatCode>0%</c:formatCode>
                <c:ptCount val="5"/>
                <c:pt idx="0">
                  <c:v>0.8</c:v>
                </c:pt>
                <c:pt idx="1">
                  <c:v>0.3</c:v>
                </c:pt>
                <c:pt idx="2">
                  <c:v>0.08</c:v>
                </c:pt>
                <c:pt idx="3">
                  <c:v>0</c:v>
                </c:pt>
                <c:pt idx="4">
                  <c:v>0.1</c:v>
                </c:pt>
              </c:numCache>
            </c:numRef>
          </c:val>
        </c:ser>
        <c:dLbls>
          <c:showLegendKey val="0"/>
          <c:showVal val="0"/>
          <c:showCatName val="0"/>
          <c:showSerName val="0"/>
          <c:showPercent val="0"/>
          <c:showBubbleSize val="0"/>
        </c:dLbls>
        <c:gapWidth val="150"/>
        <c:axId val="148731392"/>
        <c:axId val="148365888"/>
      </c:barChart>
      <c:catAx>
        <c:axId val="148731392"/>
        <c:scaling>
          <c:orientation val="minMax"/>
        </c:scaling>
        <c:delete val="0"/>
        <c:axPos val="b"/>
        <c:majorTickMark val="out"/>
        <c:minorTickMark val="none"/>
        <c:tickLblPos val="nextTo"/>
        <c:txPr>
          <a:bodyPr/>
          <a:lstStyle/>
          <a:p>
            <a:pPr>
              <a:defRPr sz="1000"/>
            </a:pPr>
            <a:endParaRPr lang="en-US"/>
          </a:p>
        </c:txPr>
        <c:crossAx val="148365888"/>
        <c:crosses val="autoZero"/>
        <c:auto val="1"/>
        <c:lblAlgn val="ctr"/>
        <c:lblOffset val="100"/>
        <c:noMultiLvlLbl val="0"/>
      </c:catAx>
      <c:valAx>
        <c:axId val="148365888"/>
        <c:scaling>
          <c:orientation val="minMax"/>
        </c:scaling>
        <c:delete val="0"/>
        <c:axPos val="l"/>
        <c:majorGridlines>
          <c:spPr>
            <a:ln>
              <a:noFill/>
            </a:ln>
          </c:spPr>
        </c:majorGridlines>
        <c:numFmt formatCode="0%" sourceLinked="0"/>
        <c:majorTickMark val="out"/>
        <c:minorTickMark val="none"/>
        <c:tickLblPos val="nextTo"/>
        <c:crossAx val="148731392"/>
        <c:crosses val="autoZero"/>
        <c:crossBetween val="between"/>
      </c:valAx>
    </c:plotArea>
    <c:legend>
      <c:legendPos val="r"/>
      <c:layout>
        <c:manualLayout>
          <c:xMode val="edge"/>
          <c:yMode val="edge"/>
          <c:x val="0.189119824727389"/>
          <c:y val="5.4873578302712202E-2"/>
          <c:w val="0.57492723039971405"/>
          <c:h val="0.145808398950131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04580516208496E-2"/>
          <c:y val="0.322847331583552"/>
          <c:w val="0.89409080507859795"/>
          <c:h val="0.57172659667541603"/>
        </c:manualLayout>
      </c:layout>
      <c:barChart>
        <c:barDir val="col"/>
        <c:grouping val="clustered"/>
        <c:varyColors val="0"/>
        <c:ser>
          <c:idx val="0"/>
          <c:order val="0"/>
          <c:tx>
            <c:strRef>
              <c:f>Sheet1!$B$1</c:f>
              <c:strCache>
                <c:ptCount val="1"/>
                <c:pt idx="0">
                  <c:v>C &amp; W Rooming in</c:v>
                </c:pt>
              </c:strCache>
            </c:strRef>
          </c:tx>
          <c:invertIfNegative val="0"/>
          <c:dLbls>
            <c:showLegendKey val="0"/>
            <c:showVal val="1"/>
            <c:showCatName val="0"/>
            <c:showSerName val="0"/>
            <c:showPercent val="0"/>
            <c:showBubbleSize val="0"/>
            <c:showLeaderLines val="0"/>
          </c:dLbls>
          <c:cat>
            <c:strRef>
              <c:f>Sheet1!$A$2</c:f>
              <c:strCache>
                <c:ptCount val="1"/>
                <c:pt idx="0">
                  <c:v>percentage on morphine</c:v>
                </c:pt>
              </c:strCache>
            </c:strRef>
          </c:cat>
          <c:val>
            <c:numRef>
              <c:f>Sheet1!$B$2</c:f>
              <c:numCache>
                <c:formatCode>0.00%</c:formatCode>
                <c:ptCount val="1"/>
                <c:pt idx="0">
                  <c:v>0.24199999999999999</c:v>
                </c:pt>
              </c:numCache>
            </c:numRef>
          </c:val>
        </c:ser>
        <c:ser>
          <c:idx val="1"/>
          <c:order val="1"/>
          <c:tx>
            <c:strRef>
              <c:f>Sheet1!$C$1</c:f>
              <c:strCache>
                <c:ptCount val="1"/>
                <c:pt idx="0">
                  <c:v>C &amp; W Prior to rooming in</c:v>
                </c:pt>
              </c:strCache>
            </c:strRef>
          </c:tx>
          <c:invertIfNegative val="0"/>
          <c:dLbls>
            <c:showLegendKey val="0"/>
            <c:showVal val="1"/>
            <c:showCatName val="0"/>
            <c:showSerName val="0"/>
            <c:showPercent val="0"/>
            <c:showBubbleSize val="0"/>
            <c:showLeaderLines val="0"/>
          </c:dLbls>
          <c:cat>
            <c:strRef>
              <c:f>Sheet1!$A$2</c:f>
              <c:strCache>
                <c:ptCount val="1"/>
                <c:pt idx="0">
                  <c:v>percentage on morphine</c:v>
                </c:pt>
              </c:strCache>
            </c:strRef>
          </c:cat>
          <c:val>
            <c:numRef>
              <c:f>Sheet1!$C$2</c:f>
              <c:numCache>
                <c:formatCode>0.00%</c:formatCode>
                <c:ptCount val="1"/>
                <c:pt idx="0">
                  <c:v>0.55300000000000005</c:v>
                </c:pt>
              </c:numCache>
            </c:numRef>
          </c:val>
        </c:ser>
        <c:ser>
          <c:idx val="2"/>
          <c:order val="2"/>
          <c:tx>
            <c:strRef>
              <c:f>Sheet1!$D$1</c:f>
              <c:strCache>
                <c:ptCount val="1"/>
                <c:pt idx="0">
                  <c:v>Community hospital without rooming in</c:v>
                </c:pt>
              </c:strCache>
            </c:strRef>
          </c:tx>
          <c:invertIfNegative val="0"/>
          <c:dLbls>
            <c:showLegendKey val="0"/>
            <c:showVal val="1"/>
            <c:showCatName val="0"/>
            <c:showSerName val="0"/>
            <c:showPercent val="0"/>
            <c:showBubbleSize val="0"/>
            <c:showLeaderLines val="0"/>
          </c:dLbls>
          <c:cat>
            <c:strRef>
              <c:f>Sheet1!$A$2</c:f>
              <c:strCache>
                <c:ptCount val="1"/>
                <c:pt idx="0">
                  <c:v>percentage on morphine</c:v>
                </c:pt>
              </c:strCache>
            </c:strRef>
          </c:cat>
          <c:val>
            <c:numRef>
              <c:f>Sheet1!$D$2</c:f>
              <c:numCache>
                <c:formatCode>0.00%</c:formatCode>
                <c:ptCount val="1"/>
                <c:pt idx="0">
                  <c:v>0.52800000000000002</c:v>
                </c:pt>
              </c:numCache>
            </c:numRef>
          </c:val>
        </c:ser>
        <c:dLbls>
          <c:showLegendKey val="0"/>
          <c:showVal val="0"/>
          <c:showCatName val="0"/>
          <c:showSerName val="0"/>
          <c:showPercent val="0"/>
          <c:showBubbleSize val="0"/>
        </c:dLbls>
        <c:gapWidth val="150"/>
        <c:axId val="148730368"/>
        <c:axId val="148368192"/>
      </c:barChart>
      <c:catAx>
        <c:axId val="148730368"/>
        <c:scaling>
          <c:orientation val="minMax"/>
        </c:scaling>
        <c:delete val="0"/>
        <c:axPos val="b"/>
        <c:majorTickMark val="out"/>
        <c:minorTickMark val="none"/>
        <c:tickLblPos val="nextTo"/>
        <c:crossAx val="148368192"/>
        <c:crosses val="autoZero"/>
        <c:auto val="1"/>
        <c:lblAlgn val="ctr"/>
        <c:lblOffset val="100"/>
        <c:noMultiLvlLbl val="0"/>
      </c:catAx>
      <c:valAx>
        <c:axId val="148368192"/>
        <c:scaling>
          <c:orientation val="minMax"/>
        </c:scaling>
        <c:delete val="0"/>
        <c:axPos val="l"/>
        <c:majorGridlines/>
        <c:numFmt formatCode="0%" sourceLinked="0"/>
        <c:majorTickMark val="out"/>
        <c:minorTickMark val="none"/>
        <c:tickLblPos val="nextTo"/>
        <c:crossAx val="148730368"/>
        <c:crosses val="autoZero"/>
        <c:crossBetween val="between"/>
      </c:valAx>
    </c:plotArea>
    <c:legend>
      <c:legendPos val="r"/>
      <c:layout>
        <c:manualLayout>
          <c:xMode val="edge"/>
          <c:yMode val="edge"/>
          <c:x val="0.25576177430593999"/>
          <c:y val="9.0651793525809293E-3"/>
          <c:w val="0.52321901150932004"/>
          <c:h val="0.25131408573928299"/>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9E7E02-177F-1742-9B54-4359DFA80663}" type="datetimeFigureOut">
              <a:rPr lang="en-US" smtClean="0"/>
              <a:t>2019/03/19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90D64E-5987-2D4B-9D87-3BA09D935B88}" type="slidenum">
              <a:rPr lang="en-US" smtClean="0"/>
              <a:t>‹#›</a:t>
            </a:fld>
            <a:endParaRPr lang="en-US" dirty="0"/>
          </a:p>
        </p:txBody>
      </p:sp>
    </p:spTree>
    <p:extLst>
      <p:ext uri="{BB962C8B-B14F-4D97-AF65-F5344CB8AC3E}">
        <p14:creationId xmlns:p14="http://schemas.microsoft.com/office/powerpoint/2010/main" val="3135891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97568-298B-6740-9B9F-550E69FACD20}" type="datetimeFigureOut">
              <a:rPr lang="en-US" smtClean="0"/>
              <a:t>2019/03/19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C7D68-8AC4-0440-B1C1-67A64591BBB7}" type="slidenum">
              <a:rPr lang="en-US" smtClean="0"/>
              <a:t>‹#›</a:t>
            </a:fld>
            <a:endParaRPr lang="en-US" dirty="0"/>
          </a:p>
        </p:txBody>
      </p:sp>
    </p:spTree>
    <p:extLst>
      <p:ext uri="{BB962C8B-B14F-4D97-AF65-F5344CB8AC3E}">
        <p14:creationId xmlns:p14="http://schemas.microsoft.com/office/powerpoint/2010/main" val="1044458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a:t>
            </a:fld>
            <a:endParaRPr lang="en-US" dirty="0"/>
          </a:p>
        </p:txBody>
      </p:sp>
    </p:spTree>
    <p:extLst>
      <p:ext uri="{BB962C8B-B14F-4D97-AF65-F5344CB8AC3E}">
        <p14:creationId xmlns:p14="http://schemas.microsoft.com/office/powerpoint/2010/main" val="428541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33</a:t>
            </a:fld>
            <a:endParaRPr lang="en-US" dirty="0"/>
          </a:p>
        </p:txBody>
      </p:sp>
    </p:spTree>
    <p:extLst>
      <p:ext uri="{BB962C8B-B14F-4D97-AF65-F5344CB8AC3E}">
        <p14:creationId xmlns:p14="http://schemas.microsoft.com/office/powerpoint/2010/main" val="266619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34</a:t>
            </a:fld>
            <a:endParaRPr lang="en-US" dirty="0"/>
          </a:p>
        </p:txBody>
      </p:sp>
    </p:spTree>
    <p:extLst>
      <p:ext uri="{BB962C8B-B14F-4D97-AF65-F5344CB8AC3E}">
        <p14:creationId xmlns:p14="http://schemas.microsoft.com/office/powerpoint/2010/main" val="2666198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39</a:t>
            </a:fld>
            <a:endParaRPr lang="en-US" dirty="0"/>
          </a:p>
        </p:txBody>
      </p:sp>
    </p:spTree>
    <p:extLst>
      <p:ext uri="{BB962C8B-B14F-4D97-AF65-F5344CB8AC3E}">
        <p14:creationId xmlns:p14="http://schemas.microsoft.com/office/powerpoint/2010/main" val="334385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42</a:t>
            </a:fld>
            <a:endParaRPr lang="en-US" dirty="0"/>
          </a:p>
        </p:txBody>
      </p:sp>
    </p:spTree>
    <p:extLst>
      <p:ext uri="{BB962C8B-B14F-4D97-AF65-F5344CB8AC3E}">
        <p14:creationId xmlns:p14="http://schemas.microsoft.com/office/powerpoint/2010/main" val="334385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48</a:t>
            </a:fld>
            <a:endParaRPr lang="en-US" dirty="0"/>
          </a:p>
        </p:txBody>
      </p:sp>
    </p:spTree>
    <p:extLst>
      <p:ext uri="{BB962C8B-B14F-4D97-AF65-F5344CB8AC3E}">
        <p14:creationId xmlns:p14="http://schemas.microsoft.com/office/powerpoint/2010/main" val="334385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64</a:t>
            </a:fld>
            <a:endParaRPr lang="en-US" dirty="0"/>
          </a:p>
        </p:txBody>
      </p:sp>
    </p:spTree>
    <p:extLst>
      <p:ext uri="{BB962C8B-B14F-4D97-AF65-F5344CB8AC3E}">
        <p14:creationId xmlns:p14="http://schemas.microsoft.com/office/powerpoint/2010/main" val="4285419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a:t>
            </a:fld>
            <a:endParaRPr lang="en-US" dirty="0"/>
          </a:p>
        </p:txBody>
      </p:sp>
    </p:spTree>
    <p:extLst>
      <p:ext uri="{BB962C8B-B14F-4D97-AF65-F5344CB8AC3E}">
        <p14:creationId xmlns:p14="http://schemas.microsoft.com/office/powerpoint/2010/main" val="171730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DC7D68-8AC4-0440-B1C1-67A64591BBB7}" type="slidenum">
              <a:rPr lang="en-US" smtClean="0"/>
              <a:t>5</a:t>
            </a:fld>
            <a:endParaRPr lang="en-US" dirty="0"/>
          </a:p>
        </p:txBody>
      </p:sp>
    </p:spTree>
    <p:extLst>
      <p:ext uri="{BB962C8B-B14F-4D97-AF65-F5344CB8AC3E}">
        <p14:creationId xmlns:p14="http://schemas.microsoft.com/office/powerpoint/2010/main" val="180371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12</a:t>
            </a:fld>
            <a:endParaRPr lang="en-US" dirty="0"/>
          </a:p>
        </p:txBody>
      </p:sp>
    </p:spTree>
    <p:extLst>
      <p:ext uri="{BB962C8B-B14F-4D97-AF65-F5344CB8AC3E}">
        <p14:creationId xmlns:p14="http://schemas.microsoft.com/office/powerpoint/2010/main" val="334385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26</a:t>
            </a:fld>
            <a:endParaRPr lang="en-US" dirty="0"/>
          </a:p>
        </p:txBody>
      </p:sp>
    </p:spTree>
    <p:extLst>
      <p:ext uri="{BB962C8B-B14F-4D97-AF65-F5344CB8AC3E}">
        <p14:creationId xmlns:p14="http://schemas.microsoft.com/office/powerpoint/2010/main" val="334385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27</a:t>
            </a:fld>
            <a:endParaRPr lang="en-US" dirty="0"/>
          </a:p>
        </p:txBody>
      </p:sp>
    </p:spTree>
    <p:extLst>
      <p:ext uri="{BB962C8B-B14F-4D97-AF65-F5344CB8AC3E}">
        <p14:creationId xmlns:p14="http://schemas.microsoft.com/office/powerpoint/2010/main" val="143151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28</a:t>
            </a:fld>
            <a:endParaRPr lang="en-US" dirty="0"/>
          </a:p>
        </p:txBody>
      </p:sp>
    </p:spTree>
    <p:extLst>
      <p:ext uri="{BB962C8B-B14F-4D97-AF65-F5344CB8AC3E}">
        <p14:creationId xmlns:p14="http://schemas.microsoft.com/office/powerpoint/2010/main" val="143151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DC7D68-8AC4-0440-B1C1-67A64591BBB7}" type="slidenum">
              <a:rPr lang="en-US" smtClean="0"/>
              <a:t>30</a:t>
            </a:fld>
            <a:endParaRPr lang="en-US" dirty="0"/>
          </a:p>
        </p:txBody>
      </p:sp>
    </p:spTree>
    <p:extLst>
      <p:ext uri="{BB962C8B-B14F-4D97-AF65-F5344CB8AC3E}">
        <p14:creationId xmlns:p14="http://schemas.microsoft.com/office/powerpoint/2010/main" val="180371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C7D68-8AC4-0440-B1C1-67A64591BBB7}" type="slidenum">
              <a:rPr lang="en-US" smtClean="0"/>
              <a:t>31</a:t>
            </a:fld>
            <a:endParaRPr lang="en-US" dirty="0"/>
          </a:p>
        </p:txBody>
      </p:sp>
    </p:spTree>
    <p:extLst>
      <p:ext uri="{BB962C8B-B14F-4D97-AF65-F5344CB8AC3E}">
        <p14:creationId xmlns:p14="http://schemas.microsoft.com/office/powerpoint/2010/main" val="143151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3403273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205988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10950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226219"/>
            <a:ext cx="7313612" cy="857250"/>
          </a:xfrm>
        </p:spPr>
        <p:txBody>
          <a:bodyPr/>
          <a:lstStyle/>
          <a:p>
            <a:r>
              <a:rPr lang="en-CA" smtClean="0"/>
              <a:t>Click to edit Master title style</a:t>
            </a:r>
            <a:endParaRPr lang="en-US"/>
          </a:p>
        </p:txBody>
      </p:sp>
      <p:sp>
        <p:nvSpPr>
          <p:cNvPr id="3" name="Table Placeholder 2"/>
          <p:cNvSpPr>
            <a:spLocks noGrp="1"/>
          </p:cNvSpPr>
          <p:nvPr>
            <p:ph type="tbl" idx="1"/>
          </p:nvPr>
        </p:nvSpPr>
        <p:spPr>
          <a:xfrm>
            <a:off x="1370013" y="1370410"/>
            <a:ext cx="7313612" cy="3086100"/>
          </a:xfrm>
        </p:spPr>
        <p:txBody>
          <a:bodyPr/>
          <a:lstStyle/>
          <a:p>
            <a:pPr lvl="0"/>
            <a:endParaRPr lang="en-US" noProof="0" dirty="0"/>
          </a:p>
        </p:txBody>
      </p:sp>
      <p:sp>
        <p:nvSpPr>
          <p:cNvPr id="4" name="Date Placeholder 3"/>
          <p:cNvSpPr>
            <a:spLocks noGrp="1"/>
          </p:cNvSpPr>
          <p:nvPr>
            <p:ph type="dt" sz="half" idx="10"/>
          </p:nvPr>
        </p:nvSpPr>
        <p:spPr>
          <a:xfrm>
            <a:off x="457200" y="4686300"/>
            <a:ext cx="2133600" cy="3429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4686300"/>
            <a:ext cx="2895600" cy="3429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4686300"/>
            <a:ext cx="2133600" cy="342900"/>
          </a:xfrm>
        </p:spPr>
        <p:txBody>
          <a:bodyPr/>
          <a:lstStyle>
            <a:lvl1pPr>
              <a:defRPr/>
            </a:lvl1pPr>
          </a:lstStyle>
          <a:p>
            <a:fld id="{76B31CCF-5FD0-D84F-89EF-27CF51A3F342}" type="slidenum">
              <a:rPr lang="en-US"/>
              <a:pPr/>
              <a:t>‹#›</a:t>
            </a:fld>
            <a:endParaRPr lang="en-US" dirty="0"/>
          </a:p>
        </p:txBody>
      </p:sp>
    </p:spTree>
    <p:extLst>
      <p:ext uri="{BB962C8B-B14F-4D97-AF65-F5344CB8AC3E}">
        <p14:creationId xmlns:p14="http://schemas.microsoft.com/office/powerpoint/2010/main" val="3983813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no call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88" y="1446625"/>
            <a:ext cx="7020042" cy="1077218"/>
          </a:xfrm>
          <a:prstGeom prst="rect">
            <a:avLst/>
          </a:prstGeom>
        </p:spPr>
        <p:txBody>
          <a:bodyPr wrap="square" lIns="0" tIns="0" rIns="0" bIns="0">
            <a:spAutoFit/>
          </a:bodyPr>
          <a:lstStyle>
            <a:lvl1pPr>
              <a:spcBef>
                <a:spcPts val="0"/>
              </a:spcBef>
              <a:buFontTx/>
              <a:buNone/>
              <a:defRPr sz="1400"/>
            </a:lvl1pPr>
            <a:lvl2pPr marL="269875" indent="-90488">
              <a:spcBef>
                <a:spcPts val="0"/>
              </a:spcBef>
              <a:buFont typeface="Arial" pitchFamily="34" charset="0"/>
              <a:buChar char="-"/>
              <a:defRPr sz="1400"/>
            </a:lvl2pPr>
            <a:lvl3pPr marL="358775" indent="-88900">
              <a:spcBef>
                <a:spcPts val="0"/>
              </a:spcBef>
              <a:buFont typeface="Arial" pitchFamily="34" charset="0"/>
              <a:buChar char="-"/>
              <a:defRPr sz="1400"/>
            </a:lvl3pPr>
            <a:lvl4pPr marL="449263" indent="-90488">
              <a:spcBef>
                <a:spcPts val="0"/>
              </a:spcBef>
              <a:buFont typeface="Arial" pitchFamily="34" charset="0"/>
              <a:buChar char="-"/>
              <a:defRPr sz="1400"/>
            </a:lvl4pPr>
            <a:lvl5pPr marL="538163" indent="-88900">
              <a:spcBef>
                <a:spcPts val="0"/>
              </a:spcBef>
              <a:buFont typeface="Arial" pitchFamily="34" charset="0"/>
              <a:buChar cha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Text Placeholder 10"/>
          <p:cNvSpPr>
            <a:spLocks noGrp="1"/>
          </p:cNvSpPr>
          <p:nvPr>
            <p:ph type="body" sz="quarter" idx="11" hasCustomPrompt="1"/>
          </p:nvPr>
        </p:nvSpPr>
        <p:spPr>
          <a:xfrm>
            <a:off x="522288" y="1176595"/>
            <a:ext cx="7020042" cy="269875"/>
          </a:xfrm>
          <a:prstGeom prst="rect">
            <a:avLst/>
          </a:prstGeom>
        </p:spPr>
        <p:txBody>
          <a:bodyPr lIns="0" tIns="0" rIns="0" bIns="0">
            <a:normAutofit/>
          </a:bodyPr>
          <a:lstStyle>
            <a:lvl1pPr marL="0" indent="0">
              <a:spcBef>
                <a:spcPts val="0"/>
              </a:spcBef>
              <a:buNone/>
              <a:defRPr sz="1350" b="1">
                <a:solidFill>
                  <a:schemeClr val="tx2"/>
                </a:solidFill>
              </a:defRPr>
            </a:lvl1pPr>
          </a:lstStyle>
          <a:p>
            <a:pPr lvl="0"/>
            <a:r>
              <a:rPr lang="en-US" dirty="0" smtClean="0"/>
              <a:t>HEADING CLICK TO EDIT MASTER TEXT STYLES</a:t>
            </a:r>
          </a:p>
        </p:txBody>
      </p:sp>
      <p:cxnSp>
        <p:nvCxnSpPr>
          <p:cNvPr id="13" name="Straight Connector 12"/>
          <p:cNvCxnSpPr/>
          <p:nvPr userDrawn="1"/>
        </p:nvCxnSpPr>
        <p:spPr>
          <a:xfrm>
            <a:off x="522288" y="862013"/>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22288" y="4371975"/>
            <a:ext cx="8099425" cy="0"/>
          </a:xfrm>
          <a:prstGeom prst="line">
            <a:avLst/>
          </a:prstGeom>
          <a:ln w="317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522288" y="277200"/>
            <a:ext cx="8099425" cy="584813"/>
          </a:xfrm>
          <a:prstGeom prst="rect">
            <a:avLst/>
          </a:prstGeom>
        </p:spPr>
        <p:txBody>
          <a:bodyPr lIns="0" tIns="0" rIns="0"/>
          <a:lstStyle>
            <a:lvl1pPr algn="l">
              <a:defRPr sz="3000"/>
            </a:lvl1pPr>
          </a:lstStyle>
          <a:p>
            <a:r>
              <a:rPr lang="en-US" smtClean="0"/>
              <a:t>Click to edit Master title style</a:t>
            </a:r>
            <a:endParaRPr lang="en-CA" dirty="0"/>
          </a:p>
        </p:txBody>
      </p:sp>
      <p:pic>
        <p:nvPicPr>
          <p:cNvPr id="10" name="Picture 9" descr="St Joseph's Health Care London - Logo&#10;Caring For The Body, Mind &amp; Spirit Since 1869"/>
          <p:cNvPicPr>
            <a:picLocks noChangeAspect="1"/>
          </p:cNvPicPr>
          <p:nvPr userDrawn="1"/>
        </p:nvPicPr>
        <p:blipFill>
          <a:blip r:embed="rId2" cstate="print"/>
          <a:stretch>
            <a:fillRect/>
          </a:stretch>
        </p:blipFill>
        <p:spPr>
          <a:xfrm>
            <a:off x="0" y="4457657"/>
            <a:ext cx="9144000" cy="685843"/>
          </a:xfrm>
          <a:prstGeom prst="rect">
            <a:avLst/>
          </a:prstGeom>
        </p:spPr>
      </p:pic>
    </p:spTree>
    <p:extLst>
      <p:ext uri="{BB962C8B-B14F-4D97-AF65-F5344CB8AC3E}">
        <p14:creationId xmlns:p14="http://schemas.microsoft.com/office/powerpoint/2010/main" val="115540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243693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251972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79872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288464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399725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5826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53886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34A24-CCD4-E849-8882-22BD847D2D41}" type="datetimeFigureOut">
              <a:rPr lang="en-US" smtClean="0"/>
              <a:t>2019/03/19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6F8058-3785-FA4E-971F-CD598328817B}" type="slidenum">
              <a:rPr lang="en-US" smtClean="0"/>
              <a:t>‹#›</a:t>
            </a:fld>
            <a:endParaRPr lang="en-US" dirty="0"/>
          </a:p>
        </p:txBody>
      </p:sp>
    </p:spTree>
    <p:extLst>
      <p:ext uri="{BB962C8B-B14F-4D97-AF65-F5344CB8AC3E}">
        <p14:creationId xmlns:p14="http://schemas.microsoft.com/office/powerpoint/2010/main" val="64119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6A34A24-CCD4-E849-8882-22BD847D2D41}" type="datetimeFigureOut">
              <a:rPr lang="en-US" smtClean="0"/>
              <a:t>2019/03/19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6F8058-3785-FA4E-971F-CD598328817B}" type="slidenum">
              <a:rPr lang="en-US" smtClean="0"/>
              <a:t>‹#›</a:t>
            </a:fld>
            <a:endParaRPr lang="en-US" dirty="0"/>
          </a:p>
        </p:txBody>
      </p:sp>
    </p:spTree>
    <p:extLst>
      <p:ext uri="{BB962C8B-B14F-4D97-AF65-F5344CB8AC3E}">
        <p14:creationId xmlns:p14="http://schemas.microsoft.com/office/powerpoint/2010/main" val="243807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1" latinLnBrk="0" hangingPunct="1">
        <a:spcBef>
          <a:spcPct val="0"/>
        </a:spcBef>
        <a:spcAft>
          <a:spcPts val="1200"/>
        </a:spcAft>
        <a:buNone/>
        <a:defRPr sz="4000" b="1" i="0" kern="1200" baseline="0">
          <a:solidFill>
            <a:srgbClr val="3C1B71"/>
          </a:solidFill>
          <a:latin typeface="Arial"/>
          <a:ea typeface="+mj-ea"/>
          <a:cs typeface="+mj-cs"/>
        </a:defRPr>
      </a:lvl1pPr>
    </p:titleStyle>
    <p:bodyStyle>
      <a:lvl1pPr marL="687600" indent="-687600" algn="l" defTabSz="457200" rtl="0" eaLnBrk="1" latinLnBrk="0" hangingPunct="1">
        <a:spcBef>
          <a:spcPts val="0"/>
        </a:spcBef>
        <a:spcAft>
          <a:spcPts val="2400"/>
        </a:spcAft>
        <a:buSzPct val="75000"/>
        <a:buFont typeface="Arial"/>
        <a:buChar char="•"/>
        <a:defRPr sz="2400" kern="1200" baseline="0">
          <a:solidFill>
            <a:srgbClr val="807F83"/>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rgbClr val="807F83"/>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807F83"/>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807F83"/>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807F8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dn.babble.com/strollerderby/wp-content/uploads/2010/06/breastfeeding-creepy-mother-and-child-magazine-editor.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 y="0"/>
            <a:ext cx="9134855" cy="5143500"/>
          </a:xfrm>
          <a:prstGeom prst="rect">
            <a:avLst/>
          </a:prstGeom>
        </p:spPr>
      </p:pic>
    </p:spTree>
    <p:extLst>
      <p:ext uri="{BB962C8B-B14F-4D97-AF65-F5344CB8AC3E}">
        <p14:creationId xmlns:p14="http://schemas.microsoft.com/office/powerpoint/2010/main" val="2402597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dirty="0" smtClean="0"/>
              <a:t>Health Canada, 2011</a:t>
            </a:r>
            <a:endParaRPr lang="en-US" sz="4000" dirty="0"/>
          </a:p>
        </p:txBody>
      </p:sp>
      <p:sp>
        <p:nvSpPr>
          <p:cNvPr id="35843" name="Rectangle 3"/>
          <p:cNvSpPr>
            <a:spLocks noGrp="1" noChangeArrowheads="1"/>
          </p:cNvSpPr>
          <p:nvPr>
            <p:ph sz="quarter" idx="1"/>
          </p:nvPr>
        </p:nvSpPr>
        <p:spPr/>
        <p:txBody>
          <a:bodyPr>
            <a:normAutofit/>
          </a:bodyPr>
          <a:lstStyle/>
          <a:p>
            <a:pPr marL="0" indent="0" eaLnBrk="1" hangingPunct="1">
              <a:lnSpc>
                <a:spcPct val="90000"/>
              </a:lnSpc>
              <a:buNone/>
              <a:defRPr/>
            </a:pPr>
            <a:r>
              <a:rPr lang="en-US" sz="3200" b="1" dirty="0" smtClean="0"/>
              <a:t>Methadone </a:t>
            </a:r>
            <a:r>
              <a:rPr lang="en-US" sz="3200" b="1" dirty="0"/>
              <a:t>maintenance treatment is considered the standard of care for women who are pregnant and dependent on opioids</a:t>
            </a:r>
            <a:r>
              <a:rPr lang="en-US" sz="1800" b="1" dirty="0"/>
              <a:t>. </a:t>
            </a:r>
            <a:endParaRPr lang="en-US" sz="1400" b="1" dirty="0"/>
          </a:p>
          <a:p>
            <a:pPr marL="0" indent="0" eaLnBrk="1" hangingPunct="1">
              <a:lnSpc>
                <a:spcPct val="90000"/>
              </a:lnSpc>
              <a:buFont typeface="Wingdings 2" pitchFamily="18" charset="2"/>
              <a:buNone/>
              <a:defRPr/>
            </a:pPr>
            <a:endParaRPr lang="en-US" sz="1800" b="1" dirty="0" smtClean="0">
              <a:ea typeface="+mn-ea"/>
              <a:cs typeface="+mn-cs"/>
            </a:endParaRPr>
          </a:p>
        </p:txBody>
      </p:sp>
    </p:spTree>
    <p:extLst>
      <p:ext uri="{BB962C8B-B14F-4D97-AF65-F5344CB8AC3E}">
        <p14:creationId xmlns:p14="http://schemas.microsoft.com/office/powerpoint/2010/main" val="3016831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SOGC </a:t>
            </a:r>
            <a:r>
              <a:rPr lang="en-US" sz="2000" dirty="0" smtClean="0"/>
              <a:t>(Society of Obstetrics and Gynecology of Canada, Substance use in pregnancy, clinical practice guidelines, 2011)</a:t>
            </a:r>
            <a:endParaRPr lang="en-US" sz="2000" dirty="0"/>
          </a:p>
        </p:txBody>
      </p:sp>
      <p:sp>
        <p:nvSpPr>
          <p:cNvPr id="3" name="Content Placeholder 2"/>
          <p:cNvSpPr>
            <a:spLocks noGrp="1"/>
          </p:cNvSpPr>
          <p:nvPr>
            <p:ph idx="1"/>
          </p:nvPr>
        </p:nvSpPr>
        <p:spPr/>
        <p:txBody>
          <a:bodyPr>
            <a:normAutofit fontScale="55000" lnSpcReduction="20000"/>
          </a:bodyPr>
          <a:lstStyle/>
          <a:p>
            <a:r>
              <a:rPr lang="en-US" dirty="0"/>
              <a:t>Methadone maintenance treatment should be standard of care for opioid-dependent women during pregnancy. (II-IA) </a:t>
            </a:r>
            <a:endParaRPr lang="en-US" dirty="0" smtClean="0"/>
          </a:p>
          <a:p>
            <a:r>
              <a:rPr lang="en-US" dirty="0" smtClean="0"/>
              <a:t>Other </a:t>
            </a:r>
            <a:r>
              <a:rPr lang="en-US" dirty="0"/>
              <a:t>slow-release opioid preparations may be considered if methadone is not available. (II-2B) </a:t>
            </a:r>
          </a:p>
          <a:p>
            <a:r>
              <a:rPr lang="en-US" dirty="0" smtClean="0"/>
              <a:t>Opioid </a:t>
            </a:r>
            <a:r>
              <a:rPr lang="en-US" dirty="0"/>
              <a:t>detoxification should be reserved for selected women because of the high risk of relapse to opioids. (II-2B</a:t>
            </a:r>
            <a:r>
              <a:rPr lang="en-US" dirty="0" smtClean="0"/>
              <a:t>)</a:t>
            </a:r>
          </a:p>
          <a:p>
            <a:r>
              <a:rPr lang="en-US" dirty="0" smtClean="0"/>
              <a:t>Opiate-dependent </a:t>
            </a:r>
            <a:r>
              <a:rPr lang="en-US" dirty="0"/>
              <a:t>women should be informed that neonates exposed to heroin, prescription opioids, methadone, or buprenorphine during pregnancy are monitored closely for symptoms and signs of neonatal withdrawal (neonatal abstinence syndrome). (II-2B) </a:t>
            </a:r>
            <a:endParaRPr lang="en-US" dirty="0" smtClean="0"/>
          </a:p>
          <a:p>
            <a:r>
              <a:rPr lang="en-US" dirty="0" smtClean="0"/>
              <a:t>Hospitals </a:t>
            </a:r>
            <a:r>
              <a:rPr lang="en-US" dirty="0"/>
              <a:t>providing obstetric care should develop a protocol for assessment and management of neonates exposed to opiates during pregnancy. (III-B</a:t>
            </a:r>
            <a:r>
              <a:rPr lang="en-US" dirty="0" smtClean="0"/>
              <a:t>)</a:t>
            </a:r>
            <a:endParaRPr lang="en-US" dirty="0"/>
          </a:p>
        </p:txBody>
      </p:sp>
    </p:spTree>
    <p:extLst>
      <p:ext uri="{BB962C8B-B14F-4D97-AF65-F5344CB8AC3E}">
        <p14:creationId xmlns:p14="http://schemas.microsoft.com/office/powerpoint/2010/main" val="149217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90" y="0"/>
            <a:ext cx="9130473" cy="5143500"/>
          </a:xfrm>
          <a:prstGeom prst="rect">
            <a:avLst/>
          </a:prstGeom>
        </p:spPr>
      </p:pic>
      <p:sp>
        <p:nvSpPr>
          <p:cNvPr id="5" name="TextBox 4"/>
          <p:cNvSpPr txBox="1"/>
          <p:nvPr/>
        </p:nvSpPr>
        <p:spPr>
          <a:xfrm>
            <a:off x="163412" y="601980"/>
            <a:ext cx="4926748" cy="2400657"/>
          </a:xfrm>
          <a:prstGeom prst="rect">
            <a:avLst/>
          </a:prstGeom>
          <a:noFill/>
        </p:spPr>
        <p:txBody>
          <a:bodyPr wrap="square" rtlCol="0">
            <a:spAutoFit/>
          </a:bodyPr>
          <a:lstStyle/>
          <a:p>
            <a:r>
              <a:rPr lang="en-US" sz="5000" b="1" dirty="0" smtClean="0">
                <a:solidFill>
                  <a:schemeClr val="bg1"/>
                </a:solidFill>
                <a:latin typeface="Arial"/>
                <a:cs typeface="Arial Unicode MS"/>
              </a:rPr>
              <a:t>Methadone Maintenance Treatment </a:t>
            </a:r>
          </a:p>
        </p:txBody>
      </p:sp>
    </p:spTree>
    <p:extLst>
      <p:ext uri="{BB962C8B-B14F-4D97-AF65-F5344CB8AC3E}">
        <p14:creationId xmlns:p14="http://schemas.microsoft.com/office/powerpoint/2010/main" val="423067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a:t>Pregnant Women and MMT</a:t>
            </a:r>
          </a:p>
        </p:txBody>
      </p:sp>
      <p:sp>
        <p:nvSpPr>
          <p:cNvPr id="35843" name="Rectangle 3"/>
          <p:cNvSpPr>
            <a:spLocks noGrp="1" noChangeArrowheads="1"/>
          </p:cNvSpPr>
          <p:nvPr>
            <p:ph sz="quarter" idx="1"/>
          </p:nvPr>
        </p:nvSpPr>
        <p:spPr>
          <a:xfrm>
            <a:off x="457200" y="1009935"/>
            <a:ext cx="8229600" cy="2668138"/>
          </a:xfrm>
        </p:spPr>
        <p:txBody>
          <a:bodyPr>
            <a:normAutofit fontScale="25000" lnSpcReduction="20000"/>
          </a:bodyPr>
          <a:lstStyle/>
          <a:p>
            <a:pPr>
              <a:lnSpc>
                <a:spcPct val="90000"/>
              </a:lnSpc>
              <a:buNone/>
            </a:pPr>
            <a:r>
              <a:rPr lang="en-US" sz="9600" b="1" dirty="0" smtClean="0">
                <a:latin typeface="Arial" pitchFamily="34" charset="0"/>
                <a:cs typeface="Arial" pitchFamily="34" charset="0"/>
              </a:rPr>
              <a:t>The potential benefits include:</a:t>
            </a:r>
            <a:endParaRPr lang="en-US" sz="9600" dirty="0" smtClean="0">
              <a:latin typeface="Arial" pitchFamily="34" charset="0"/>
              <a:cs typeface="Arial" pitchFamily="34" charset="0"/>
            </a:endParaRPr>
          </a:p>
          <a:p>
            <a:pPr>
              <a:lnSpc>
                <a:spcPct val="90000"/>
              </a:lnSpc>
              <a:spcAft>
                <a:spcPts val="600"/>
              </a:spcAft>
            </a:pPr>
            <a:r>
              <a:rPr lang="en-US" sz="8000" dirty="0" smtClean="0">
                <a:latin typeface="Arial" pitchFamily="34" charset="0"/>
                <a:cs typeface="Arial" pitchFamily="34" charset="0"/>
              </a:rPr>
              <a:t>safer, medically supervised opioid use (stable supply, pure quality, no fluctuating blood level, no exposure to contaminants)</a:t>
            </a:r>
          </a:p>
          <a:p>
            <a:pPr eaLnBrk="1" hangingPunct="1">
              <a:lnSpc>
                <a:spcPct val="90000"/>
              </a:lnSpc>
              <a:spcAft>
                <a:spcPts val="600"/>
              </a:spcAft>
            </a:pPr>
            <a:r>
              <a:rPr lang="en-US" sz="8000" dirty="0" smtClean="0">
                <a:latin typeface="Arial" pitchFamily="34" charset="0"/>
                <a:cs typeface="Arial" pitchFamily="34" charset="0"/>
              </a:rPr>
              <a:t>decreased risk of transmission of HIV (and potentially HCV and other blood-borne pathogens) (including decreased risk of transmission of HIV to infants)</a:t>
            </a:r>
          </a:p>
          <a:p>
            <a:pPr eaLnBrk="1" hangingPunct="1">
              <a:lnSpc>
                <a:spcPct val="90000"/>
              </a:lnSpc>
              <a:spcAft>
                <a:spcPts val="600"/>
              </a:spcAft>
            </a:pPr>
            <a:r>
              <a:rPr lang="en-US" sz="8000" dirty="0" smtClean="0">
                <a:latin typeface="Arial" pitchFamily="34" charset="0"/>
                <a:cs typeface="Arial" pitchFamily="34" charset="0"/>
              </a:rPr>
              <a:t>increased likelihood that infant will be discharged into his or her parents' care; and </a:t>
            </a:r>
          </a:p>
          <a:p>
            <a:pPr eaLnBrk="1" hangingPunct="1">
              <a:lnSpc>
                <a:spcPct val="90000"/>
              </a:lnSpc>
              <a:spcAft>
                <a:spcPts val="600"/>
              </a:spcAft>
            </a:pPr>
            <a:r>
              <a:rPr lang="en-US" sz="8000" dirty="0" smtClean="0">
                <a:latin typeface="Arial" pitchFamily="34" charset="0"/>
                <a:cs typeface="Arial" pitchFamily="34" charset="0"/>
              </a:rPr>
              <a:t>increased retention in treatment</a:t>
            </a:r>
          </a:p>
          <a:p>
            <a:pPr marL="0" indent="0">
              <a:lnSpc>
                <a:spcPct val="90000"/>
              </a:lnSpc>
              <a:buNone/>
            </a:pPr>
            <a:r>
              <a:rPr lang="en-US" sz="5600" dirty="0" smtClean="0">
                <a:latin typeface="Arial" pitchFamily="34" charset="0"/>
                <a:cs typeface="Arial" pitchFamily="34" charset="0"/>
              </a:rPr>
              <a:t>(Kandall et al, (1999), The methadone maintained pregnancy. Clin Perinatol, 26: 173-83)</a:t>
            </a:r>
          </a:p>
          <a:p>
            <a:pPr marL="0" indent="0" eaLnBrk="1" hangingPunct="1">
              <a:lnSpc>
                <a:spcPct val="90000"/>
              </a:lnSpc>
              <a:buNone/>
            </a:pPr>
            <a:endParaRPr lang="en-US" sz="2400" dirty="0">
              <a:latin typeface="Arial Black" pitchFamily="34" charset="0"/>
            </a:endParaRPr>
          </a:p>
        </p:txBody>
      </p:sp>
    </p:spTree>
    <p:extLst>
      <p:ext uri="{BB962C8B-B14F-4D97-AF65-F5344CB8AC3E}">
        <p14:creationId xmlns:p14="http://schemas.microsoft.com/office/powerpoint/2010/main" val="119606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cs typeface="+mj-cs"/>
              </a:rPr>
              <a:t>Post Emesis Dosing</a:t>
            </a:r>
            <a:endParaRPr lang="en-US" dirty="0">
              <a:ea typeface="+mj-ea"/>
              <a:cs typeface="+mj-cs"/>
            </a:endParaRPr>
          </a:p>
        </p:txBody>
      </p:sp>
      <p:sp>
        <p:nvSpPr>
          <p:cNvPr id="37891" name="Content Placeholder 2"/>
          <p:cNvSpPr>
            <a:spLocks noGrp="1"/>
          </p:cNvSpPr>
          <p:nvPr>
            <p:ph sz="quarter" idx="1"/>
          </p:nvPr>
        </p:nvSpPr>
        <p:spPr>
          <a:xfrm>
            <a:off x="301625" y="1145381"/>
            <a:ext cx="8504238" cy="3429000"/>
          </a:xfrm>
        </p:spPr>
        <p:txBody>
          <a:bodyPr/>
          <a:lstStyle/>
          <a:p>
            <a:pPr>
              <a:spcAft>
                <a:spcPts val="0"/>
              </a:spcAft>
            </a:pPr>
            <a:r>
              <a:rPr lang="en-US" dirty="0"/>
              <a:t>If emesis occurs less than 15 minutes after consumption, consider replacing 50-75% of full dose</a:t>
            </a:r>
          </a:p>
          <a:p>
            <a:pPr>
              <a:spcAft>
                <a:spcPts val="0"/>
              </a:spcAft>
            </a:pPr>
            <a:endParaRPr lang="en-US" dirty="0"/>
          </a:p>
          <a:p>
            <a:pPr>
              <a:spcAft>
                <a:spcPts val="0"/>
              </a:spcAft>
            </a:pPr>
            <a:r>
              <a:rPr lang="en-US" dirty="0"/>
              <a:t>If emesis occurs at between 15 and 30 minutes after consumption, consider replacing 25-50% of full dose</a:t>
            </a:r>
          </a:p>
          <a:p>
            <a:pPr>
              <a:spcAft>
                <a:spcPts val="0"/>
              </a:spcAft>
            </a:pPr>
            <a:endParaRPr lang="en-US" dirty="0"/>
          </a:p>
          <a:p>
            <a:pPr>
              <a:spcAft>
                <a:spcPts val="0"/>
              </a:spcAft>
            </a:pPr>
            <a:r>
              <a:rPr lang="en-US" dirty="0"/>
              <a:t>If emesis occurs at more than 30 minutes after consumption, do not replace dose</a:t>
            </a:r>
          </a:p>
        </p:txBody>
      </p:sp>
    </p:spTree>
    <p:extLst>
      <p:ext uri="{BB962C8B-B14F-4D97-AF65-F5344CB8AC3E}">
        <p14:creationId xmlns:p14="http://schemas.microsoft.com/office/powerpoint/2010/main" val="1976505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05979"/>
            <a:ext cx="8229600" cy="857250"/>
          </a:xfrm>
          <a:ln>
            <a:noFill/>
          </a:ln>
        </p:spPr>
        <p:txBody>
          <a:bodyPr>
            <a:noAutofit/>
          </a:bodyPr>
          <a:lstStyle/>
          <a:p>
            <a:pPr eaLnBrk="1" hangingPunct="1"/>
            <a:r>
              <a:rPr lang="en-US" sz="3200" dirty="0"/>
              <a:t>Dose Adjustment During </a:t>
            </a:r>
            <a:r>
              <a:rPr lang="en-US" sz="3200" dirty="0" smtClean="0"/>
              <a:t>Pregnancy – Up or Down?</a:t>
            </a:r>
            <a:endParaRPr lang="en-US" sz="3200" dirty="0"/>
          </a:p>
        </p:txBody>
      </p:sp>
      <p:sp>
        <p:nvSpPr>
          <p:cNvPr id="38915" name="Rectangle 3"/>
          <p:cNvSpPr>
            <a:spLocks noGrp="1" noChangeArrowheads="1"/>
          </p:cNvSpPr>
          <p:nvPr>
            <p:ph sz="quarter" idx="1"/>
          </p:nvPr>
        </p:nvSpPr>
        <p:spPr>
          <a:xfrm>
            <a:off x="457200" y="1200151"/>
            <a:ext cx="8229600" cy="3153485"/>
          </a:xfrm>
        </p:spPr>
        <p:txBody>
          <a:bodyPr>
            <a:normAutofit fontScale="70000" lnSpcReduction="20000"/>
          </a:bodyPr>
          <a:lstStyle/>
          <a:p>
            <a:pPr eaLnBrk="1" hangingPunct="1">
              <a:buFontTx/>
              <a:buNone/>
            </a:pPr>
            <a:r>
              <a:rPr lang="en-US" dirty="0" smtClean="0"/>
              <a:t>During </a:t>
            </a:r>
            <a:r>
              <a:rPr lang="en-US" dirty="0"/>
              <a:t>pregnancy, methadone dose increases may be required due to increased metabolism </a:t>
            </a:r>
            <a:r>
              <a:rPr lang="en-US" dirty="0" smtClean="0"/>
              <a:t>and </a:t>
            </a:r>
            <a:r>
              <a:rPr lang="en-US" dirty="0"/>
              <a:t>blood volume</a:t>
            </a:r>
            <a:r>
              <a:rPr lang="en-US" dirty="0" smtClean="0"/>
              <a:t>.  This is often not required until the late second or third trimester.</a:t>
            </a:r>
          </a:p>
          <a:p>
            <a:pPr eaLnBrk="1" hangingPunct="1">
              <a:buFontTx/>
              <a:buNone/>
            </a:pPr>
            <a:r>
              <a:rPr lang="en-US" dirty="0" smtClean="0"/>
              <a:t>An alternative to increasing methadone dose is providing BID dosing.</a:t>
            </a:r>
            <a:endParaRPr lang="en-US" dirty="0"/>
          </a:p>
          <a:p>
            <a:pPr eaLnBrk="1" hangingPunct="1">
              <a:buFontTx/>
              <a:buNone/>
            </a:pPr>
            <a:r>
              <a:rPr lang="en-US" dirty="0" smtClean="0"/>
              <a:t>Methadone </a:t>
            </a:r>
            <a:r>
              <a:rPr lang="en-US" dirty="0"/>
              <a:t>dose should be titrated </a:t>
            </a:r>
            <a:r>
              <a:rPr lang="en-US" dirty="0" smtClean="0"/>
              <a:t>according </a:t>
            </a:r>
            <a:r>
              <a:rPr lang="en-US" dirty="0"/>
              <a:t>to the woman’s </a:t>
            </a:r>
            <a:r>
              <a:rPr lang="en-US" dirty="0" smtClean="0"/>
              <a:t>symptoms, in order not to escalate the dose beyond her clinical requirements.</a:t>
            </a:r>
          </a:p>
          <a:p>
            <a:pPr eaLnBrk="1" hangingPunct="1">
              <a:buFontTx/>
              <a:buNone/>
            </a:pPr>
            <a:r>
              <a:rPr lang="en-US" dirty="0" smtClean="0"/>
              <a:t> Methadone dose should not be kept </a:t>
            </a:r>
            <a:r>
              <a:rPr lang="en-US" dirty="0"/>
              <a:t>low in an attempt to reduce neonatal abstinence </a:t>
            </a:r>
            <a:r>
              <a:rPr lang="en-US" dirty="0" smtClean="0"/>
              <a:t>syndrome.</a:t>
            </a:r>
            <a:endParaRPr lang="en-US" dirty="0"/>
          </a:p>
          <a:p>
            <a:pPr eaLnBrk="1" hangingPunct="1">
              <a:buFontTx/>
              <a:buNone/>
            </a:pPr>
            <a:r>
              <a:rPr lang="en-US" sz="1600" dirty="0" smtClean="0"/>
              <a:t>Health Canada, 2011</a:t>
            </a:r>
            <a:endParaRPr lang="en-US" sz="1600" dirty="0"/>
          </a:p>
        </p:txBody>
      </p:sp>
    </p:spTree>
    <p:extLst>
      <p:ext uri="{BB962C8B-B14F-4D97-AF65-F5344CB8AC3E}">
        <p14:creationId xmlns:p14="http://schemas.microsoft.com/office/powerpoint/2010/main" val="93029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625" y="641444"/>
            <a:ext cx="8534400" cy="202113"/>
          </a:xfrm>
        </p:spPr>
        <p:txBody>
          <a:bodyPr>
            <a:noAutofit/>
          </a:bodyPr>
          <a:lstStyle/>
          <a:p>
            <a:pPr eaLnBrk="1" fontAlgn="auto" hangingPunct="1">
              <a:spcAft>
                <a:spcPts val="0"/>
              </a:spcAft>
              <a:defRPr/>
            </a:pPr>
            <a:r>
              <a:rPr lang="en-US" sz="3600" dirty="0" smtClean="0">
                <a:ea typeface="+mj-ea"/>
                <a:cs typeface="+mj-cs"/>
              </a:rPr>
              <a:t>Research</a:t>
            </a:r>
            <a:br>
              <a:rPr lang="en-US" sz="3600" dirty="0" smtClean="0">
                <a:ea typeface="+mj-ea"/>
                <a:cs typeface="+mj-cs"/>
              </a:rPr>
            </a:br>
            <a:r>
              <a:rPr lang="en-US" sz="3600" dirty="0" smtClean="0">
                <a:ea typeface="+mj-ea"/>
                <a:cs typeface="+mj-cs"/>
              </a:rPr>
              <a:t>MMT versus Illicit Drug Use</a:t>
            </a:r>
          </a:p>
        </p:txBody>
      </p:sp>
      <p:sp>
        <p:nvSpPr>
          <p:cNvPr id="39939" name="Rectangle 3"/>
          <p:cNvSpPr>
            <a:spLocks noGrp="1" noChangeArrowheads="1"/>
          </p:cNvSpPr>
          <p:nvPr>
            <p:ph sz="quarter" idx="1"/>
          </p:nvPr>
        </p:nvSpPr>
        <p:spPr/>
        <p:txBody>
          <a:bodyPr>
            <a:normAutofit fontScale="85000" lnSpcReduction="20000"/>
          </a:bodyPr>
          <a:lstStyle/>
          <a:p>
            <a:pPr eaLnBrk="1" hangingPunct="1">
              <a:lnSpc>
                <a:spcPct val="90000"/>
              </a:lnSpc>
            </a:pPr>
            <a:endParaRPr lang="en-US" dirty="0" smtClean="0"/>
          </a:p>
          <a:p>
            <a:pPr eaLnBrk="1" hangingPunct="1">
              <a:lnSpc>
                <a:spcPct val="90000"/>
              </a:lnSpc>
            </a:pPr>
            <a:r>
              <a:rPr lang="en-US" dirty="0"/>
              <a:t>Higher methadone doses in the third trimester are associated with less illicit drug use </a:t>
            </a:r>
            <a:endParaRPr lang="en-US" dirty="0" smtClean="0"/>
          </a:p>
          <a:p>
            <a:pPr eaLnBrk="1" hangingPunct="1">
              <a:lnSpc>
                <a:spcPct val="90000"/>
              </a:lnSpc>
            </a:pPr>
            <a:r>
              <a:rPr lang="en-US" dirty="0" smtClean="0"/>
              <a:t>Higher third trimester doses are also associated with an increased </a:t>
            </a:r>
            <a:r>
              <a:rPr lang="en-US" dirty="0"/>
              <a:t>fetal head circumference. </a:t>
            </a:r>
          </a:p>
          <a:p>
            <a:pPr eaLnBrk="1" hangingPunct="1">
              <a:lnSpc>
                <a:spcPct val="90000"/>
              </a:lnSpc>
            </a:pPr>
            <a:r>
              <a:rPr lang="en-US" dirty="0"/>
              <a:t>Increased head circumference may reflect both increased gestational duration and improved overall growth  </a:t>
            </a:r>
          </a:p>
          <a:p>
            <a:pPr eaLnBrk="1" hangingPunct="1">
              <a:lnSpc>
                <a:spcPct val="90000"/>
              </a:lnSpc>
              <a:buFont typeface="Wingdings" charset="2"/>
              <a:buNone/>
            </a:pPr>
            <a:r>
              <a:rPr lang="en-US" dirty="0"/>
              <a:t>	</a:t>
            </a:r>
            <a:r>
              <a:rPr lang="en-US" sz="1600" dirty="0"/>
              <a:t>(Hagopian et al, </a:t>
            </a:r>
            <a:r>
              <a:rPr lang="en-US" sz="1600" dirty="0" smtClean="0"/>
              <a:t> Journal of Maternal Fetal Medicine, 1999)</a:t>
            </a:r>
            <a:endParaRPr lang="en-US" sz="1600" dirty="0"/>
          </a:p>
          <a:p>
            <a:pPr eaLnBrk="1" hangingPunct="1">
              <a:lnSpc>
                <a:spcPct val="90000"/>
              </a:lnSpc>
              <a:buFont typeface="Wingdings" charset="2"/>
              <a:buNone/>
            </a:pPr>
            <a:endParaRPr lang="en-US" sz="1600" dirty="0"/>
          </a:p>
          <a:p>
            <a:pPr eaLnBrk="1" hangingPunct="1">
              <a:lnSpc>
                <a:spcPct val="90000"/>
              </a:lnSpc>
              <a:buFont typeface="Wingdings 2" charset="2"/>
              <a:buNone/>
            </a:pPr>
            <a:endParaRPr lang="en-US" sz="2400" i="1" dirty="0">
              <a:solidFill>
                <a:schemeClr val="accent1"/>
              </a:solidFill>
            </a:endParaRPr>
          </a:p>
          <a:p>
            <a:pPr eaLnBrk="1" hangingPunct="1">
              <a:lnSpc>
                <a:spcPct val="90000"/>
              </a:lnSpc>
              <a:buFont typeface="Wingdings" charset="2"/>
              <a:buNone/>
            </a:pPr>
            <a:endParaRPr lang="en-US" sz="2400" dirty="0">
              <a:solidFill>
                <a:schemeClr val="accent1"/>
              </a:solidFill>
            </a:endParaRPr>
          </a:p>
        </p:txBody>
      </p:sp>
    </p:spTree>
    <p:extLst>
      <p:ext uri="{BB962C8B-B14F-4D97-AF65-F5344CB8AC3E}">
        <p14:creationId xmlns:p14="http://schemas.microsoft.com/office/powerpoint/2010/main" val="9686784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285750"/>
            <a:ext cx="8928992" cy="1421904"/>
          </a:xfrm>
        </p:spPr>
        <p:txBody>
          <a:bodyPr>
            <a:normAutofit/>
          </a:bodyPr>
          <a:lstStyle/>
          <a:p>
            <a:pPr algn="ctr"/>
            <a:r>
              <a:rPr lang="en-US" sz="3600" dirty="0" smtClean="0"/>
              <a:t>METHADONE TAPERING DURING PREGNANCY</a:t>
            </a:r>
            <a:endParaRPr lang="en-US" sz="36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1933240"/>
            <a:ext cx="3145463" cy="285275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02813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641444"/>
            <a:ext cx="8534400" cy="202113"/>
          </a:xfrm>
        </p:spPr>
        <p:txBody>
          <a:bodyPr>
            <a:noAutofit/>
          </a:bodyPr>
          <a:lstStyle/>
          <a:p>
            <a:r>
              <a:rPr lang="en-US" sz="2800" dirty="0" smtClean="0"/>
              <a:t>CPSO Methadone </a:t>
            </a:r>
            <a:r>
              <a:rPr lang="en-US" sz="2800" dirty="0"/>
              <a:t>Maintenance Treatment Standards and Guidelines </a:t>
            </a:r>
            <a:r>
              <a:rPr lang="en-US" sz="2800" dirty="0" smtClean="0"/>
              <a:t>2011 </a:t>
            </a:r>
            <a:r>
              <a:rPr lang="en-US" sz="2800" dirty="0"/>
              <a:t/>
            </a:r>
            <a:br>
              <a:rPr lang="en-US" sz="2800" dirty="0"/>
            </a:br>
            <a:r>
              <a:rPr lang="en-US" sz="2800" dirty="0" smtClean="0"/>
              <a:t> Methadone Assisted Withdrawal</a:t>
            </a:r>
            <a:endParaRPr lang="en-US" sz="2800" dirty="0"/>
          </a:p>
        </p:txBody>
      </p:sp>
      <p:sp>
        <p:nvSpPr>
          <p:cNvPr id="3" name="Content Placeholder 2"/>
          <p:cNvSpPr>
            <a:spLocks noGrp="1"/>
          </p:cNvSpPr>
          <p:nvPr>
            <p:ph sz="quarter" idx="1"/>
          </p:nvPr>
        </p:nvSpPr>
        <p:spPr>
          <a:xfrm>
            <a:off x="301752" y="1437624"/>
            <a:ext cx="8503920" cy="3136662"/>
          </a:xfrm>
        </p:spPr>
        <p:txBody>
          <a:bodyPr>
            <a:normAutofit/>
          </a:bodyPr>
          <a:lstStyle/>
          <a:p>
            <a:r>
              <a:rPr lang="en-US" dirty="0" smtClean="0">
                <a:solidFill>
                  <a:schemeClr val="bg1">
                    <a:lumMod val="50000"/>
                  </a:schemeClr>
                </a:solidFill>
              </a:rPr>
              <a:t>Has not demonstrated any increased incidence of obstetrical complications or adverse neonatal outcomes during first, second or third trimester </a:t>
            </a:r>
            <a:r>
              <a:rPr lang="en-US" sz="1400" dirty="0" smtClean="0">
                <a:solidFill>
                  <a:schemeClr val="bg1">
                    <a:lumMod val="50000"/>
                  </a:schemeClr>
                </a:solidFill>
              </a:rPr>
              <a:t>(Maas et al., 1990, J Perinatal Med, 18, 111-118, Jones et al, 2008, American Journal of Addictions, 17, 372-286.).</a:t>
            </a:r>
            <a:endParaRPr lang="en-US" sz="1400" dirty="0">
              <a:solidFill>
                <a:schemeClr val="bg1">
                  <a:lumMod val="50000"/>
                </a:schemeClr>
              </a:solidFill>
            </a:endParaRPr>
          </a:p>
          <a:p>
            <a:r>
              <a:rPr lang="en-US" dirty="0" smtClean="0">
                <a:solidFill>
                  <a:schemeClr val="bg1">
                    <a:lumMod val="50000"/>
                  </a:schemeClr>
                </a:solidFill>
              </a:rPr>
              <a:t>Associated with clinical </a:t>
            </a:r>
            <a:r>
              <a:rPr lang="en-US" dirty="0">
                <a:solidFill>
                  <a:schemeClr val="bg1">
                    <a:lumMod val="50000"/>
                  </a:schemeClr>
                </a:solidFill>
              </a:rPr>
              <a:t>instability and a high risk of relapse to substance use</a:t>
            </a:r>
          </a:p>
          <a:p>
            <a:pPr lvl="1"/>
            <a:endParaRPr lang="en-US" sz="2300" dirty="0" smtClean="0"/>
          </a:p>
          <a:p>
            <a:endParaRPr lang="en-US" dirty="0"/>
          </a:p>
        </p:txBody>
      </p:sp>
    </p:spTree>
    <p:extLst>
      <p:ext uri="{BB962C8B-B14F-4D97-AF65-F5344CB8AC3E}">
        <p14:creationId xmlns:p14="http://schemas.microsoft.com/office/powerpoint/2010/main" val="30639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1752" y="274344"/>
            <a:ext cx="8534400" cy="569214"/>
          </a:xfrm>
        </p:spPr>
        <p:txBody>
          <a:bodyPr>
            <a:normAutofit fontScale="90000"/>
          </a:bodyPr>
          <a:lstStyle/>
          <a:p>
            <a:r>
              <a:rPr lang="en-US" sz="3200" dirty="0" smtClean="0"/>
              <a:t>MMT Tapering </a:t>
            </a:r>
            <a:br>
              <a:rPr lang="en-US" sz="3200" dirty="0" smtClean="0"/>
            </a:br>
            <a:r>
              <a:rPr lang="en-US" sz="3200" dirty="0" smtClean="0"/>
              <a:t>During Pregnancy  SOGC, 2015</a:t>
            </a:r>
            <a:endParaRPr lang="en-US" sz="3200" dirty="0"/>
          </a:p>
        </p:txBody>
      </p:sp>
      <p:sp>
        <p:nvSpPr>
          <p:cNvPr id="3" name="Content Placeholder 2"/>
          <p:cNvSpPr>
            <a:spLocks noGrp="1"/>
          </p:cNvSpPr>
          <p:nvPr>
            <p:ph sz="quarter" idx="1"/>
          </p:nvPr>
        </p:nvSpPr>
        <p:spPr/>
        <p:txBody>
          <a:bodyPr/>
          <a:lstStyle/>
          <a:p>
            <a:pPr marL="0" indent="0">
              <a:buNone/>
            </a:pPr>
            <a:r>
              <a:rPr lang="en-US" sz="2800" dirty="0" smtClean="0"/>
              <a:t>Motivated </a:t>
            </a:r>
            <a:r>
              <a:rPr lang="en-US" sz="2800" dirty="0"/>
              <a:t>women who have a short addiction history, are medically and socially stable with a good support network and have no concurrent psychiatric disorder may have better outcomes following </a:t>
            </a:r>
            <a:r>
              <a:rPr lang="en-US" sz="2800" dirty="0" smtClean="0"/>
              <a:t>a methadone withdrawal program. </a:t>
            </a:r>
            <a:endParaRPr lang="en-US" sz="2800" dirty="0"/>
          </a:p>
          <a:p>
            <a:endParaRPr lang="en-US" dirty="0"/>
          </a:p>
        </p:txBody>
      </p:sp>
    </p:spTree>
    <p:extLst>
      <p:ext uri="{BB962C8B-B14F-4D97-AF65-F5344CB8AC3E}">
        <p14:creationId xmlns:p14="http://schemas.microsoft.com/office/powerpoint/2010/main" val="3299856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 y="0"/>
            <a:ext cx="9130473" cy="5143500"/>
          </a:xfrm>
          <a:prstGeom prst="rect">
            <a:avLst/>
          </a:prstGeom>
        </p:spPr>
      </p:pic>
      <p:sp>
        <p:nvSpPr>
          <p:cNvPr id="5" name="TextBox 4"/>
          <p:cNvSpPr txBox="1"/>
          <p:nvPr/>
        </p:nvSpPr>
        <p:spPr>
          <a:xfrm>
            <a:off x="357604" y="909756"/>
            <a:ext cx="8005704" cy="3908762"/>
          </a:xfrm>
          <a:prstGeom prst="rect">
            <a:avLst/>
          </a:prstGeom>
          <a:noFill/>
        </p:spPr>
        <p:txBody>
          <a:bodyPr wrap="square" rtlCol="0">
            <a:spAutoFit/>
          </a:bodyPr>
          <a:lstStyle/>
          <a:p>
            <a:pPr algn="ctr"/>
            <a:r>
              <a:rPr lang="en-US" sz="3600" b="1" dirty="0" smtClean="0">
                <a:solidFill>
                  <a:srgbClr val="3C1B71"/>
                </a:solidFill>
                <a:latin typeface="Arial"/>
                <a:cs typeface="Arial Unicode MS"/>
              </a:rPr>
              <a:t>Management of Opioid Dependence During Pregnancy:  best practices for mother and baby</a:t>
            </a:r>
          </a:p>
          <a:p>
            <a:endParaRPr lang="en-US" sz="3000" dirty="0">
              <a:solidFill>
                <a:srgbClr val="3C1B71"/>
              </a:solidFill>
              <a:latin typeface="Arial"/>
              <a:cs typeface="Arial Unicode MS"/>
            </a:endParaRPr>
          </a:p>
          <a:p>
            <a:endParaRPr lang="en-US" sz="3000" dirty="0" smtClean="0">
              <a:solidFill>
                <a:srgbClr val="3C1B71"/>
              </a:solidFill>
              <a:latin typeface="Arial"/>
              <a:cs typeface="Arial Unicode MS"/>
            </a:endParaRPr>
          </a:p>
          <a:p>
            <a:pPr algn="ctr"/>
            <a:r>
              <a:rPr lang="en-US" sz="2000" dirty="0" smtClean="0">
                <a:solidFill>
                  <a:srgbClr val="3C1B71"/>
                </a:solidFill>
                <a:latin typeface="Arial"/>
                <a:cs typeface="Arial Unicode MS"/>
              </a:rPr>
              <a:t>Laura Lyons, MD, </a:t>
            </a:r>
            <a:r>
              <a:rPr lang="en-US" sz="2000" dirty="0" smtClean="0">
                <a:solidFill>
                  <a:srgbClr val="3C1B71"/>
                </a:solidFill>
                <a:latin typeface="Arial"/>
                <a:cs typeface="Arial Unicode MS"/>
              </a:rPr>
              <a:t>CCFP (AM)</a:t>
            </a:r>
            <a:endParaRPr lang="en-US" sz="2000" dirty="0" smtClean="0">
              <a:solidFill>
                <a:srgbClr val="3C1B71"/>
              </a:solidFill>
              <a:latin typeface="Arial"/>
              <a:cs typeface="Arial Unicode MS"/>
            </a:endParaRPr>
          </a:p>
          <a:p>
            <a:pPr algn="ctr"/>
            <a:r>
              <a:rPr lang="en-US" sz="2000" dirty="0" smtClean="0">
                <a:solidFill>
                  <a:srgbClr val="3C1B71"/>
                </a:solidFill>
                <a:latin typeface="Arial"/>
                <a:cs typeface="Arial Unicode MS"/>
              </a:rPr>
              <a:t>Associate Professor, </a:t>
            </a:r>
            <a:endParaRPr lang="en-US" sz="2000" dirty="0" smtClean="0">
              <a:solidFill>
                <a:srgbClr val="3C1B71"/>
              </a:solidFill>
              <a:latin typeface="Arial"/>
              <a:cs typeface="Arial Unicode MS"/>
            </a:endParaRPr>
          </a:p>
          <a:p>
            <a:pPr algn="ctr"/>
            <a:r>
              <a:rPr lang="en-US" sz="2000" dirty="0" smtClean="0">
                <a:solidFill>
                  <a:srgbClr val="3C1B71"/>
                </a:solidFill>
                <a:latin typeface="Arial"/>
                <a:cs typeface="Arial Unicode MS"/>
              </a:rPr>
              <a:t>Medical </a:t>
            </a:r>
            <a:r>
              <a:rPr lang="en-US" sz="2000" dirty="0" smtClean="0">
                <a:solidFill>
                  <a:srgbClr val="3C1B71"/>
                </a:solidFill>
                <a:latin typeface="Arial"/>
                <a:cs typeface="Arial Unicode MS"/>
              </a:rPr>
              <a:t>Director of Family Medicine </a:t>
            </a:r>
            <a:r>
              <a:rPr lang="en-US" sz="2000" dirty="0" smtClean="0">
                <a:solidFill>
                  <a:srgbClr val="3C1B71"/>
                </a:solidFill>
                <a:latin typeface="Arial"/>
                <a:cs typeface="Arial Unicode MS"/>
              </a:rPr>
              <a:t>Obstetrics</a:t>
            </a:r>
          </a:p>
          <a:p>
            <a:pPr algn="ctr"/>
            <a:r>
              <a:rPr lang="en-US" sz="2000" dirty="0" smtClean="0">
                <a:solidFill>
                  <a:srgbClr val="3C1B71"/>
                </a:solidFill>
                <a:latin typeface="Arial"/>
                <a:cs typeface="Arial Unicode MS"/>
              </a:rPr>
              <a:t>March 21, 2019</a:t>
            </a:r>
            <a:endParaRPr lang="en-US" sz="2000" dirty="0" smtClean="0">
              <a:solidFill>
                <a:srgbClr val="3C1B71"/>
              </a:solidFill>
              <a:latin typeface="Arial"/>
              <a:cs typeface="Arial Unicode MS"/>
            </a:endParaRPr>
          </a:p>
        </p:txBody>
      </p:sp>
      <p:sp>
        <p:nvSpPr>
          <p:cNvPr id="6" name="TextBox 5"/>
          <p:cNvSpPr txBox="1"/>
          <p:nvPr/>
        </p:nvSpPr>
        <p:spPr>
          <a:xfrm>
            <a:off x="5700890" y="78729"/>
            <a:ext cx="3189111" cy="338554"/>
          </a:xfrm>
          <a:prstGeom prst="rect">
            <a:avLst/>
          </a:prstGeom>
          <a:noFill/>
        </p:spPr>
        <p:txBody>
          <a:bodyPr wrap="square" rtlCol="0">
            <a:spAutoFit/>
          </a:bodyPr>
          <a:lstStyle/>
          <a:p>
            <a:pPr algn="r"/>
            <a:r>
              <a:rPr lang="en-US" sz="1600" dirty="0" smtClean="0">
                <a:solidFill>
                  <a:srgbClr val="4F2683"/>
                </a:solidFill>
                <a:latin typeface="Arial"/>
                <a:cs typeface="Arial"/>
              </a:rPr>
              <a:t>Department of Family Medicine</a:t>
            </a:r>
          </a:p>
        </p:txBody>
      </p:sp>
    </p:spTree>
    <p:extLst>
      <p:ext uri="{BB962C8B-B14F-4D97-AF65-F5344CB8AC3E}">
        <p14:creationId xmlns:p14="http://schemas.microsoft.com/office/powerpoint/2010/main" val="4050488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4344"/>
            <a:ext cx="8534400" cy="569214"/>
          </a:xfrm>
        </p:spPr>
        <p:txBody>
          <a:bodyPr>
            <a:normAutofit fontScale="90000"/>
          </a:bodyPr>
          <a:lstStyle/>
          <a:p>
            <a:r>
              <a:rPr lang="en-US" sz="3200" dirty="0" smtClean="0"/>
              <a:t>MMT Tapering During Pregnancy</a:t>
            </a:r>
            <a:endParaRPr lang="en-US" sz="3200" dirty="0"/>
          </a:p>
        </p:txBody>
      </p:sp>
      <p:sp>
        <p:nvSpPr>
          <p:cNvPr id="3" name="Content Placeholder 2"/>
          <p:cNvSpPr>
            <a:spLocks noGrp="1"/>
          </p:cNvSpPr>
          <p:nvPr>
            <p:ph sz="quarter" idx="1"/>
          </p:nvPr>
        </p:nvSpPr>
        <p:spPr>
          <a:xfrm>
            <a:off x="457200" y="1057701"/>
            <a:ext cx="8229600" cy="2988860"/>
          </a:xfrm>
        </p:spPr>
        <p:txBody>
          <a:bodyPr>
            <a:noAutofit/>
          </a:bodyPr>
          <a:lstStyle/>
          <a:p>
            <a:pPr marL="0" indent="0">
              <a:buNone/>
            </a:pPr>
            <a:r>
              <a:rPr lang="en-US" sz="1800" dirty="0" smtClean="0">
                <a:solidFill>
                  <a:schemeClr val="accent4">
                    <a:lumMod val="50000"/>
                  </a:schemeClr>
                </a:solidFill>
              </a:rPr>
              <a:t>There is limited guidance in terms of the rate of methadone tapering or detoxification</a:t>
            </a:r>
            <a:r>
              <a:rPr lang="en-US" sz="1400" dirty="0" smtClean="0"/>
              <a:t>. </a:t>
            </a:r>
          </a:p>
          <a:p>
            <a:pPr>
              <a:spcAft>
                <a:spcPts val="600"/>
              </a:spcAft>
            </a:pPr>
            <a:r>
              <a:rPr lang="en-US" sz="1800" dirty="0" smtClean="0"/>
              <a:t>Studies have proposed reducing the dose by 1-2 mg/day as an inpatient or by 2-10 mg every 1-2 weeks as an outpatient </a:t>
            </a:r>
            <a:endParaRPr lang="en-US" sz="1800" dirty="0"/>
          </a:p>
          <a:p>
            <a:pPr>
              <a:spcAft>
                <a:spcPts val="600"/>
              </a:spcAft>
            </a:pPr>
            <a:r>
              <a:rPr lang="en-US" sz="1800" dirty="0"/>
              <a:t>I</a:t>
            </a:r>
            <a:r>
              <a:rPr lang="en-US" sz="1800" dirty="0" smtClean="0"/>
              <a:t>n percentage of dose, maternal dose </a:t>
            </a:r>
            <a:r>
              <a:rPr lang="en-US" sz="1800" dirty="0"/>
              <a:t>should be decreased slowly by 5-10% per </a:t>
            </a:r>
            <a:r>
              <a:rPr lang="en-US" sz="1800" dirty="0" smtClean="0"/>
              <a:t>week</a:t>
            </a:r>
            <a:r>
              <a:rPr lang="en-US" sz="1800" dirty="0"/>
              <a:t>.</a:t>
            </a:r>
            <a:endParaRPr lang="en-US" sz="1800" dirty="0" smtClean="0"/>
          </a:p>
          <a:p>
            <a:pPr>
              <a:spcAft>
                <a:spcPts val="600"/>
              </a:spcAft>
            </a:pPr>
            <a:r>
              <a:rPr lang="en-US" sz="1800" dirty="0" smtClean="0"/>
              <a:t>This process should be stopped if the pregnant woman reports any adverse outcomes such as relapse to drug use, increased cravings, intolerable withdrawal symptoms or obstetrical complications</a:t>
            </a:r>
            <a:r>
              <a:rPr lang="en-US" sz="1800" dirty="0"/>
              <a:t>. </a:t>
            </a:r>
            <a:r>
              <a:rPr lang="en-US" sz="1200" dirty="0" smtClean="0"/>
              <a:t>(Archie </a:t>
            </a:r>
            <a:r>
              <a:rPr lang="en-US" sz="1200" dirty="0"/>
              <a:t>1998; Finnegan 1991; Jarvis and Schnoll 1994; Kandall et al. 1999)</a:t>
            </a:r>
            <a:endParaRPr lang="en-US" sz="1200" dirty="0" smtClean="0"/>
          </a:p>
          <a:p>
            <a:pPr marL="0" indent="0">
              <a:buNone/>
            </a:pPr>
            <a:endParaRPr lang="en-US" sz="2400" dirty="0"/>
          </a:p>
        </p:txBody>
      </p:sp>
    </p:spTree>
    <p:extLst>
      <p:ext uri="{BB962C8B-B14F-4D97-AF65-F5344CB8AC3E}">
        <p14:creationId xmlns:p14="http://schemas.microsoft.com/office/powerpoint/2010/main" val="3243526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76969" y="66997"/>
            <a:ext cx="7772400" cy="1364775"/>
          </a:xfrm>
        </p:spPr>
        <p:txBody>
          <a:bodyPr>
            <a:normAutofit/>
          </a:bodyPr>
          <a:lstStyle/>
          <a:p>
            <a:r>
              <a:rPr lang="en-US" dirty="0" smtClean="0"/>
              <a:t>BUPRENORPHINE MAINTENANCE TREATMENT</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225" b="20428"/>
          <a:stretch/>
        </p:blipFill>
        <p:spPr bwMode="auto">
          <a:xfrm>
            <a:off x="2805273" y="1424949"/>
            <a:ext cx="3515792" cy="2703328"/>
          </a:xfrm>
          <a:prstGeom prst="rect">
            <a:avLst/>
          </a:prstGeom>
          <a:ln>
            <a:noFill/>
          </a:ln>
          <a:effectLst>
            <a:glow rad="19050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85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BUPRENORPHINE MAINTENANCE TREATMENT</a:t>
            </a:r>
            <a:endParaRPr lang="en-US" dirty="0"/>
          </a:p>
        </p:txBody>
      </p:sp>
      <p:sp>
        <p:nvSpPr>
          <p:cNvPr id="3" name="Content Placeholder 2"/>
          <p:cNvSpPr>
            <a:spLocks noGrp="1"/>
          </p:cNvSpPr>
          <p:nvPr>
            <p:ph sz="quarter" idx="1"/>
          </p:nvPr>
        </p:nvSpPr>
        <p:spPr>
          <a:xfrm>
            <a:off x="301752" y="1329612"/>
            <a:ext cx="8503920" cy="3244674"/>
          </a:xfrm>
        </p:spPr>
        <p:txBody>
          <a:bodyPr>
            <a:normAutofit fontScale="92500" lnSpcReduction="20000"/>
          </a:bodyPr>
          <a:lstStyle/>
          <a:p>
            <a:pPr algn="l"/>
            <a:r>
              <a:rPr lang="en-US" sz="2400" b="0" dirty="0" smtClean="0"/>
              <a:t>Buprenorphine is an opioid agonist-antagonist.  It is a sublingual tablet, approved for use in Canada in </a:t>
            </a:r>
            <a:r>
              <a:rPr lang="en-US" sz="2400" b="0" dirty="0" smtClean="0"/>
              <a:t>2007 and is first line in OUD maintenance treatment</a:t>
            </a:r>
            <a:endParaRPr lang="en-US" sz="2400" b="0" dirty="0" smtClean="0"/>
          </a:p>
          <a:p>
            <a:pPr algn="l"/>
            <a:r>
              <a:rPr lang="en-US" sz="2400" b="0" dirty="0" smtClean="0"/>
              <a:t>Partial mu-opioid agonist – produces opioid-like effects equivalent to methadone </a:t>
            </a:r>
          </a:p>
          <a:p>
            <a:pPr algn="l"/>
            <a:r>
              <a:rPr lang="en-US" dirty="0" smtClean="0"/>
              <a:t>Induction process places patient at risk for precipitated withdrawal.</a:t>
            </a:r>
            <a:endParaRPr lang="en-US" sz="2400" b="0" dirty="0" smtClean="0"/>
          </a:p>
          <a:p>
            <a:pPr algn="l"/>
            <a:r>
              <a:rPr lang="en-US" sz="2400" b="0" dirty="0" smtClean="0"/>
              <a:t>Effective dose range: 8-24 mg/day</a:t>
            </a:r>
          </a:p>
        </p:txBody>
      </p:sp>
    </p:spTree>
    <p:extLst>
      <p:ext uri="{BB962C8B-B14F-4D97-AF65-F5344CB8AC3E}">
        <p14:creationId xmlns:p14="http://schemas.microsoft.com/office/powerpoint/2010/main" val="3736465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BUPRENORPHINE USE DURING PREGNANCY</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a:t>Pregnant women may be treated with buprenorphine mono-product (Subutex) – available through Health Canada exceptional access </a:t>
            </a:r>
            <a:r>
              <a:rPr lang="en-US" dirty="0" smtClean="0"/>
              <a:t>program </a:t>
            </a:r>
            <a:endParaRPr lang="en-US" dirty="0"/>
          </a:p>
          <a:p>
            <a:r>
              <a:rPr lang="en-US" dirty="0" smtClean="0"/>
              <a:t>Available as buprenorphine-naloxone combination (4:1 ratio) to deter intravenous misuse  = Suboxone</a:t>
            </a:r>
          </a:p>
          <a:p>
            <a:r>
              <a:rPr lang="en-US" dirty="0" smtClean="0"/>
              <a:t>Naloxone: lack of safety data during pregnancy.</a:t>
            </a:r>
          </a:p>
          <a:p>
            <a:r>
              <a:rPr lang="en-US" dirty="0" smtClean="0"/>
              <a:t>Transfer from MMT to buprenorphine not advised during pregnancy.</a:t>
            </a:r>
            <a:r>
              <a:rPr lang="en-US" dirty="0"/>
              <a:t> </a:t>
            </a:r>
            <a:endParaRPr lang="en-US" dirty="0" smtClean="0"/>
          </a:p>
          <a:p>
            <a:r>
              <a:rPr lang="en-US" dirty="0" smtClean="0"/>
              <a:t>Safety </a:t>
            </a:r>
            <a:r>
              <a:rPr lang="en-US" dirty="0"/>
              <a:t>of buprenorphine during lactation unclear but it’s use is not  contraindicated when breastfeeding.</a:t>
            </a:r>
          </a:p>
          <a:p>
            <a:endParaRPr lang="en-US" dirty="0" smtClean="0"/>
          </a:p>
          <a:p>
            <a:endParaRPr lang="en-US" dirty="0"/>
          </a:p>
        </p:txBody>
      </p:sp>
    </p:spTree>
    <p:extLst>
      <p:ext uri="{BB962C8B-B14F-4D97-AF65-F5344CB8AC3E}">
        <p14:creationId xmlns:p14="http://schemas.microsoft.com/office/powerpoint/2010/main" val="312698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0848"/>
            <a:ext cx="8229600" cy="586853"/>
          </a:xfrm>
        </p:spPr>
        <p:txBody>
          <a:bodyPr>
            <a:normAutofit fontScale="90000"/>
          </a:bodyPr>
          <a:lstStyle/>
          <a:p>
            <a:r>
              <a:rPr lang="en-US" dirty="0" smtClean="0"/>
              <a:t>Mother Study  </a:t>
            </a:r>
            <a:r>
              <a:rPr lang="en-US" sz="2000" dirty="0" smtClean="0"/>
              <a:t>Jones </a:t>
            </a:r>
            <a:r>
              <a:rPr lang="en-US" sz="2000" dirty="0"/>
              <a:t>et al</a:t>
            </a:r>
            <a:r>
              <a:rPr lang="en-US" sz="2000" dirty="0" smtClean="0"/>
              <a:t>., NEJM, </a:t>
            </a:r>
            <a:r>
              <a:rPr lang="en-US" sz="2000" dirty="0"/>
              <a:t>2010; 363(24); </a:t>
            </a:r>
            <a:r>
              <a:rPr lang="en-US" sz="2000" dirty="0" smtClean="0"/>
              <a:t>2320-2331</a:t>
            </a:r>
            <a:r>
              <a:rPr lang="en-US" sz="2800" dirty="0"/>
              <a:t/>
            </a:r>
            <a:br>
              <a:rPr lang="en-US" sz="2800" dirty="0"/>
            </a:br>
            <a:endParaRPr lang="en-US" dirty="0"/>
          </a:p>
        </p:txBody>
      </p:sp>
      <p:sp>
        <p:nvSpPr>
          <p:cNvPr id="3" name="Content Placeholder 2"/>
          <p:cNvSpPr>
            <a:spLocks noGrp="1"/>
          </p:cNvSpPr>
          <p:nvPr>
            <p:ph sz="quarter" idx="1"/>
          </p:nvPr>
        </p:nvSpPr>
        <p:spPr/>
        <p:txBody>
          <a:bodyPr>
            <a:normAutofit fontScale="92500" lnSpcReduction="10000"/>
          </a:bodyPr>
          <a:lstStyle/>
          <a:p>
            <a:r>
              <a:rPr lang="en-US" sz="2600" dirty="0" smtClean="0"/>
              <a:t>Double-blind, double-dummy RCT [MOTHER study]</a:t>
            </a:r>
          </a:p>
          <a:p>
            <a:r>
              <a:rPr lang="en-US" sz="2600" dirty="0" smtClean="0"/>
              <a:t>Buprenorphine compared to methadone use in 175 pregnant women with opioid dependence</a:t>
            </a:r>
          </a:p>
          <a:p>
            <a:r>
              <a:rPr lang="en-US" sz="2600" dirty="0" smtClean="0"/>
              <a:t>Percentage of neonates requiring treatment for withdrawal did not differ</a:t>
            </a:r>
          </a:p>
          <a:p>
            <a:r>
              <a:rPr lang="en-US" sz="2600" dirty="0" smtClean="0"/>
              <a:t>Buprenorphine results in reduced severity NAS</a:t>
            </a:r>
          </a:p>
          <a:p>
            <a:pPr marL="0" indent="0">
              <a:buNone/>
            </a:pPr>
            <a:endParaRPr lang="en-US" sz="1100" dirty="0"/>
          </a:p>
        </p:txBody>
      </p:sp>
    </p:spTree>
    <p:extLst>
      <p:ext uri="{BB962C8B-B14F-4D97-AF65-F5344CB8AC3E}">
        <p14:creationId xmlns:p14="http://schemas.microsoft.com/office/powerpoint/2010/main" val="587535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Study (continued)</a:t>
            </a:r>
            <a:endParaRPr lang="en-US" dirty="0"/>
          </a:p>
        </p:txBody>
      </p:sp>
      <p:sp>
        <p:nvSpPr>
          <p:cNvPr id="3" name="Content Placeholder 2"/>
          <p:cNvSpPr>
            <a:spLocks noGrp="1"/>
          </p:cNvSpPr>
          <p:nvPr>
            <p:ph idx="1"/>
          </p:nvPr>
        </p:nvSpPr>
        <p:spPr/>
        <p:txBody>
          <a:bodyPr/>
          <a:lstStyle/>
          <a:p>
            <a:r>
              <a:rPr lang="en-US" dirty="0"/>
              <a:t>Neonates exposed to buprenorphine required:</a:t>
            </a:r>
          </a:p>
          <a:p>
            <a:r>
              <a:rPr lang="en-US" dirty="0"/>
              <a:t>89% less morphine</a:t>
            </a:r>
          </a:p>
          <a:p>
            <a:r>
              <a:rPr lang="en-US" dirty="0"/>
              <a:t>spent 43% less time in hospital </a:t>
            </a:r>
          </a:p>
          <a:p>
            <a:r>
              <a:rPr lang="en-US" dirty="0"/>
              <a:t>58% less time in hospital receiving medication for NAS</a:t>
            </a:r>
          </a:p>
        </p:txBody>
      </p:sp>
    </p:spTree>
    <p:extLst>
      <p:ext uri="{BB962C8B-B14F-4D97-AF65-F5344CB8AC3E}">
        <p14:creationId xmlns:p14="http://schemas.microsoft.com/office/powerpoint/2010/main" val="4160116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7" y="-104757"/>
            <a:ext cx="9130473" cy="5143500"/>
          </a:xfrm>
          <a:prstGeom prst="rect">
            <a:avLst/>
          </a:prstGeom>
        </p:spPr>
      </p:pic>
      <p:sp>
        <p:nvSpPr>
          <p:cNvPr id="5" name="TextBox 4"/>
          <p:cNvSpPr txBox="1"/>
          <p:nvPr/>
        </p:nvSpPr>
        <p:spPr>
          <a:xfrm>
            <a:off x="259318" y="881944"/>
            <a:ext cx="4562593" cy="3170099"/>
          </a:xfrm>
          <a:prstGeom prst="rect">
            <a:avLst/>
          </a:prstGeom>
          <a:noFill/>
        </p:spPr>
        <p:txBody>
          <a:bodyPr wrap="square" rtlCol="0">
            <a:spAutoFit/>
          </a:bodyPr>
          <a:lstStyle/>
          <a:p>
            <a:r>
              <a:rPr lang="en-US" sz="5000" b="1" dirty="0" smtClean="0">
                <a:solidFill>
                  <a:schemeClr val="bg1"/>
                </a:solidFill>
                <a:latin typeface="Arial"/>
                <a:cs typeface="Arial Unicode MS"/>
              </a:rPr>
              <a:t>Detoxification from opioid drugs during pregnancy</a:t>
            </a:r>
          </a:p>
        </p:txBody>
      </p:sp>
      <p:sp>
        <p:nvSpPr>
          <p:cNvPr id="6" name="TextBox 5"/>
          <p:cNvSpPr txBox="1"/>
          <p:nvPr/>
        </p:nvSpPr>
        <p:spPr>
          <a:xfrm>
            <a:off x="5700890" y="78729"/>
            <a:ext cx="3189111" cy="584775"/>
          </a:xfrm>
          <a:prstGeom prst="rect">
            <a:avLst/>
          </a:prstGeom>
          <a:noFill/>
        </p:spPr>
        <p:txBody>
          <a:bodyPr wrap="square" rtlCol="0">
            <a:spAutoFit/>
          </a:bodyPr>
          <a:lstStyle/>
          <a:p>
            <a:pPr algn="r"/>
            <a:r>
              <a:rPr lang="en-US" sz="1600" dirty="0" smtClean="0">
                <a:solidFill>
                  <a:srgbClr val="4F2683"/>
                </a:solidFill>
                <a:latin typeface="Arial"/>
                <a:cs typeface="Arial"/>
              </a:rPr>
              <a:t>Management of Opioid Dependence During Pregnancy</a:t>
            </a:r>
            <a:endParaRPr lang="en-US" sz="1600" dirty="0">
              <a:solidFill>
                <a:srgbClr val="4F2683"/>
              </a:solidFill>
              <a:latin typeface="Arial"/>
              <a:cs typeface="Arial"/>
            </a:endParaRPr>
          </a:p>
        </p:txBody>
      </p:sp>
    </p:spTree>
    <p:extLst>
      <p:ext uri="{BB962C8B-B14F-4D97-AF65-F5344CB8AC3E}">
        <p14:creationId xmlns:p14="http://schemas.microsoft.com/office/powerpoint/2010/main" val="3258691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7231" y="430388"/>
            <a:ext cx="8005704" cy="5416868"/>
          </a:xfrm>
          <a:prstGeom prst="rect">
            <a:avLst/>
          </a:prstGeom>
          <a:noFill/>
        </p:spPr>
        <p:txBody>
          <a:bodyPr wrap="square" rtlCol="0">
            <a:spAutoFit/>
          </a:bodyPr>
          <a:lstStyle/>
          <a:p>
            <a:pPr>
              <a:spcAft>
                <a:spcPts val="1200"/>
              </a:spcAft>
            </a:pPr>
            <a:r>
              <a:rPr lang="en-US" sz="4000" b="1" dirty="0" smtClean="0">
                <a:solidFill>
                  <a:srgbClr val="3B1B70"/>
                </a:solidFill>
                <a:latin typeface="Arial"/>
                <a:cs typeface="Arial Unicode MS"/>
              </a:rPr>
              <a:t>Research on Detoxification</a:t>
            </a:r>
          </a:p>
          <a:p>
            <a:pPr>
              <a:spcAft>
                <a:spcPts val="1800"/>
              </a:spcAft>
              <a:buSzPct val="75000"/>
            </a:pPr>
            <a:r>
              <a:rPr lang="en-US" sz="2400" dirty="0" smtClean="0">
                <a:solidFill>
                  <a:srgbClr val="807F83"/>
                </a:solidFill>
                <a:latin typeface="Arial"/>
                <a:cs typeface="Arial"/>
              </a:rPr>
              <a:t>Two main concerns:</a:t>
            </a:r>
          </a:p>
          <a:p>
            <a:pPr>
              <a:spcAft>
                <a:spcPts val="1800"/>
              </a:spcAft>
              <a:buSzPct val="75000"/>
            </a:pPr>
            <a:r>
              <a:rPr lang="en-US" sz="2400" dirty="0" smtClean="0">
                <a:solidFill>
                  <a:srgbClr val="807F83"/>
                </a:solidFill>
                <a:latin typeface="Arial"/>
                <a:cs typeface="Arial"/>
              </a:rPr>
              <a:t>1. safety issue for the fetus</a:t>
            </a:r>
          </a:p>
          <a:p>
            <a:pPr>
              <a:spcAft>
                <a:spcPts val="1800"/>
              </a:spcAft>
              <a:buSzPct val="75000"/>
            </a:pPr>
            <a:r>
              <a:rPr lang="en-US" sz="2400" dirty="0" smtClean="0">
                <a:solidFill>
                  <a:srgbClr val="807F83"/>
                </a:solidFill>
                <a:latin typeface="Arial"/>
                <a:cs typeface="Arial"/>
              </a:rPr>
              <a:t>2.  high rate of relapse following detoxification, including 	overdose.</a:t>
            </a:r>
          </a:p>
          <a:p>
            <a:pPr>
              <a:spcAft>
                <a:spcPts val="1800"/>
              </a:spcAft>
              <a:buSzPct val="75000"/>
            </a:pPr>
            <a:endParaRPr lang="en-US" sz="2400" dirty="0" smtClean="0">
              <a:solidFill>
                <a:srgbClr val="807F83"/>
              </a:solidFill>
              <a:latin typeface="Arial"/>
              <a:cs typeface="Arial"/>
            </a:endParaRPr>
          </a:p>
          <a:p>
            <a:endParaRPr lang="en-US" sz="2800" dirty="0">
              <a:solidFill>
                <a:srgbClr val="807F83"/>
              </a:solidFill>
              <a:latin typeface="Arial"/>
              <a:cs typeface="Arial"/>
            </a:endParaRPr>
          </a:p>
          <a:p>
            <a:pPr marL="685800" indent="-685800">
              <a:buFont typeface="Arial"/>
              <a:buChar char="•"/>
            </a:pPr>
            <a:endParaRPr lang="en-US" sz="2800" dirty="0" smtClean="0">
              <a:solidFill>
                <a:srgbClr val="807F83"/>
              </a:solidFill>
              <a:latin typeface="Arial"/>
              <a:cs typeface="Arial"/>
            </a:endParaRPr>
          </a:p>
          <a:p>
            <a:endParaRPr lang="en-US" sz="6000" b="1" dirty="0" smtClean="0">
              <a:solidFill>
                <a:srgbClr val="807F83"/>
              </a:solidFill>
              <a:latin typeface="Arial"/>
              <a:cs typeface="Arial Unicode MS"/>
            </a:endParaRPr>
          </a:p>
        </p:txBody>
      </p:sp>
      <p:sp>
        <p:nvSpPr>
          <p:cNvPr id="5" name="TextBox 4"/>
          <p:cNvSpPr txBox="1"/>
          <p:nvPr/>
        </p:nvSpPr>
        <p:spPr>
          <a:xfrm>
            <a:off x="5700890" y="78729"/>
            <a:ext cx="3189111" cy="830997"/>
          </a:xfrm>
          <a:prstGeom prst="rect">
            <a:avLst/>
          </a:prstGeom>
          <a:noFill/>
        </p:spPr>
        <p:txBody>
          <a:bodyPr wrap="square" rtlCol="0">
            <a:spAutoFit/>
          </a:bodyPr>
          <a:lstStyle/>
          <a:p>
            <a:pPr algn="r"/>
            <a:r>
              <a:rPr lang="en-US" sz="1600" dirty="0">
                <a:solidFill>
                  <a:srgbClr val="4F2683"/>
                </a:solidFill>
                <a:latin typeface="Arial"/>
                <a:cs typeface="Arial"/>
              </a:rPr>
              <a:t>Management of Opioid Dependence During Pregnancy</a:t>
            </a:r>
          </a:p>
          <a:p>
            <a:pPr algn="r"/>
            <a:endParaRPr lang="en-US" sz="1600" dirty="0" smtClean="0">
              <a:solidFill>
                <a:srgbClr val="4F2683"/>
              </a:solidFill>
              <a:latin typeface="Arial"/>
              <a:cs typeface="Arial"/>
            </a:endParaRPr>
          </a:p>
        </p:txBody>
      </p:sp>
    </p:spTree>
    <p:extLst>
      <p:ext uri="{BB962C8B-B14F-4D97-AF65-F5344CB8AC3E}">
        <p14:creationId xmlns:p14="http://schemas.microsoft.com/office/powerpoint/2010/main" val="3425814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7230" y="430388"/>
            <a:ext cx="8005704" cy="5693866"/>
          </a:xfrm>
          <a:prstGeom prst="rect">
            <a:avLst/>
          </a:prstGeom>
          <a:noFill/>
        </p:spPr>
        <p:txBody>
          <a:bodyPr wrap="square" rtlCol="0">
            <a:spAutoFit/>
          </a:bodyPr>
          <a:lstStyle/>
          <a:p>
            <a:pPr>
              <a:spcAft>
                <a:spcPts val="1200"/>
              </a:spcAft>
            </a:pPr>
            <a:r>
              <a:rPr lang="en-US" sz="3200" b="1" dirty="0" smtClean="0">
                <a:solidFill>
                  <a:srgbClr val="3B1B70"/>
                </a:solidFill>
                <a:latin typeface="Arial"/>
                <a:cs typeface="Arial Unicode MS"/>
              </a:rPr>
              <a:t>2 case reports (1970s) and 5 retrospective studies (1990-2013)</a:t>
            </a:r>
          </a:p>
          <a:p>
            <a:pPr>
              <a:spcAft>
                <a:spcPts val="1200"/>
              </a:spcAft>
            </a:pPr>
            <a:r>
              <a:rPr lang="en-US" sz="2400" dirty="0" smtClean="0">
                <a:solidFill>
                  <a:srgbClr val="807F83"/>
                </a:solidFill>
                <a:latin typeface="Arial"/>
                <a:cs typeface="Arial"/>
              </a:rPr>
              <a:t>Luty et al (2013) 101 women underwent a 21 day inpatient methadone detoxification program. </a:t>
            </a:r>
          </a:p>
          <a:p>
            <a:pPr>
              <a:spcAft>
                <a:spcPts val="1200"/>
              </a:spcAft>
            </a:pPr>
            <a:r>
              <a:rPr lang="en-US" sz="2400" dirty="0" smtClean="0">
                <a:solidFill>
                  <a:srgbClr val="807F83"/>
                </a:solidFill>
                <a:latin typeface="Arial"/>
                <a:cs typeface="Arial"/>
              </a:rPr>
              <a:t>Conclusion: opioid withdrawal may be associated with an increased risk of miscarriage in first trimester but likely safer in second and third.</a:t>
            </a:r>
          </a:p>
          <a:p>
            <a:pPr>
              <a:spcAft>
                <a:spcPts val="1200"/>
              </a:spcAft>
            </a:pPr>
            <a:endParaRPr lang="en-US" sz="2400" dirty="0">
              <a:solidFill>
                <a:srgbClr val="807F83"/>
              </a:solidFill>
              <a:latin typeface="Arial"/>
              <a:cs typeface="Arial"/>
            </a:endParaRPr>
          </a:p>
          <a:p>
            <a:pPr marL="685800" indent="-685800">
              <a:buFont typeface="Arial"/>
              <a:buChar char="•"/>
            </a:pPr>
            <a:endParaRPr lang="en-US" sz="2800" dirty="0">
              <a:solidFill>
                <a:srgbClr val="807F83"/>
              </a:solidFill>
              <a:latin typeface="Arial"/>
              <a:cs typeface="Arial"/>
            </a:endParaRPr>
          </a:p>
          <a:p>
            <a:pPr marL="685800" indent="-685800">
              <a:buFont typeface="Arial"/>
              <a:buChar char="•"/>
            </a:pPr>
            <a:endParaRPr lang="en-US" sz="2800" dirty="0" smtClean="0">
              <a:solidFill>
                <a:srgbClr val="807F83"/>
              </a:solidFill>
              <a:latin typeface="Arial"/>
              <a:cs typeface="Arial"/>
            </a:endParaRPr>
          </a:p>
          <a:p>
            <a:endParaRPr lang="en-US" sz="6000" b="1" dirty="0" smtClean="0">
              <a:solidFill>
                <a:srgbClr val="807F83"/>
              </a:solidFill>
              <a:latin typeface="Arial"/>
              <a:cs typeface="Arial Unicode MS"/>
            </a:endParaRPr>
          </a:p>
        </p:txBody>
      </p:sp>
      <p:sp>
        <p:nvSpPr>
          <p:cNvPr id="5" name="TextBox 4"/>
          <p:cNvSpPr txBox="1"/>
          <p:nvPr/>
        </p:nvSpPr>
        <p:spPr>
          <a:xfrm>
            <a:off x="5700890" y="78729"/>
            <a:ext cx="3189111" cy="830997"/>
          </a:xfrm>
          <a:prstGeom prst="rect">
            <a:avLst/>
          </a:prstGeom>
          <a:noFill/>
        </p:spPr>
        <p:txBody>
          <a:bodyPr wrap="square" rtlCol="0">
            <a:spAutoFit/>
          </a:bodyPr>
          <a:lstStyle/>
          <a:p>
            <a:pPr algn="r"/>
            <a:r>
              <a:rPr lang="en-US" sz="1600" dirty="0">
                <a:solidFill>
                  <a:srgbClr val="4F2683"/>
                </a:solidFill>
                <a:latin typeface="Arial"/>
                <a:cs typeface="Arial"/>
              </a:rPr>
              <a:t>Management of Opioid Dependence During Pregnancy</a:t>
            </a:r>
          </a:p>
          <a:p>
            <a:pPr algn="r"/>
            <a:endParaRPr lang="en-US" sz="1600" dirty="0" smtClean="0">
              <a:solidFill>
                <a:srgbClr val="4F2683"/>
              </a:solidFill>
              <a:latin typeface="Arial"/>
              <a:cs typeface="Arial"/>
            </a:endParaRPr>
          </a:p>
        </p:txBody>
      </p:sp>
    </p:spTree>
    <p:extLst>
      <p:ext uri="{BB962C8B-B14F-4D97-AF65-F5344CB8AC3E}">
        <p14:creationId xmlns:p14="http://schemas.microsoft.com/office/powerpoint/2010/main" val="389441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230" y="430389"/>
            <a:ext cx="8005704" cy="4616648"/>
          </a:xfrm>
          <a:prstGeom prst="rect">
            <a:avLst/>
          </a:prstGeom>
          <a:noFill/>
        </p:spPr>
        <p:txBody>
          <a:bodyPr wrap="square" rtlCol="0">
            <a:spAutoFit/>
          </a:bodyPr>
          <a:lstStyle/>
          <a:p>
            <a:r>
              <a:rPr lang="en-US" sz="4000" b="1" dirty="0" smtClean="0">
                <a:solidFill>
                  <a:srgbClr val="3B1B70"/>
                </a:solidFill>
                <a:latin typeface="Arial"/>
                <a:cs typeface="Arial Unicode MS"/>
              </a:rPr>
              <a:t>Detoxification from opiate drugs during pregnancy</a:t>
            </a:r>
          </a:p>
          <a:p>
            <a:pPr>
              <a:spcAft>
                <a:spcPts val="1800"/>
              </a:spcAft>
              <a:buSzPct val="75000"/>
            </a:pPr>
            <a:r>
              <a:rPr lang="en-US" sz="2400" dirty="0" smtClean="0">
                <a:solidFill>
                  <a:srgbClr val="807F83"/>
                </a:solidFill>
                <a:latin typeface="Arial"/>
                <a:cs typeface="Arial"/>
              </a:rPr>
              <a:t>Bell,H, Towers,CV, Hennessy,MD, Heitzman,C, Smith,B, Chattin,K</a:t>
            </a:r>
            <a:endParaRPr lang="en-US" sz="2400" dirty="0">
              <a:solidFill>
                <a:srgbClr val="807F83"/>
              </a:solidFill>
              <a:latin typeface="Arial"/>
              <a:cs typeface="Arial"/>
            </a:endParaRPr>
          </a:p>
          <a:p>
            <a:pPr>
              <a:spcAft>
                <a:spcPts val="1800"/>
              </a:spcAft>
              <a:buSzPct val="75000"/>
            </a:pPr>
            <a:r>
              <a:rPr lang="en-US" sz="2400" dirty="0" smtClean="0">
                <a:solidFill>
                  <a:srgbClr val="807F83"/>
                </a:solidFill>
                <a:latin typeface="Arial"/>
                <a:cs typeface="Arial"/>
              </a:rPr>
              <a:t>American Journal of Obstetrics and Gynecology, 2016;215:374e1-6</a:t>
            </a:r>
            <a:endParaRPr lang="en-US" sz="2800" dirty="0">
              <a:solidFill>
                <a:srgbClr val="807F83"/>
              </a:solidFill>
              <a:latin typeface="Arial"/>
              <a:cs typeface="Arial"/>
            </a:endParaRPr>
          </a:p>
          <a:p>
            <a:pPr marL="685800" indent="-685800">
              <a:buFont typeface="Arial"/>
              <a:buChar char="•"/>
            </a:pPr>
            <a:endParaRPr lang="en-US" sz="2800" dirty="0" smtClean="0">
              <a:solidFill>
                <a:srgbClr val="807F83"/>
              </a:solidFill>
              <a:latin typeface="Arial"/>
              <a:cs typeface="Arial"/>
            </a:endParaRPr>
          </a:p>
          <a:p>
            <a:endParaRPr lang="en-US" sz="6000" b="1" dirty="0" smtClean="0">
              <a:solidFill>
                <a:srgbClr val="807F83"/>
              </a:solidFill>
              <a:latin typeface="Arial"/>
              <a:cs typeface="Arial Unicode MS"/>
            </a:endParaRPr>
          </a:p>
        </p:txBody>
      </p:sp>
      <p:sp>
        <p:nvSpPr>
          <p:cNvPr id="6" name="TextBox 5"/>
          <p:cNvSpPr txBox="1"/>
          <p:nvPr/>
        </p:nvSpPr>
        <p:spPr>
          <a:xfrm>
            <a:off x="5700890" y="78729"/>
            <a:ext cx="3189111" cy="523220"/>
          </a:xfrm>
          <a:prstGeom prst="rect">
            <a:avLst/>
          </a:prstGeom>
          <a:noFill/>
        </p:spPr>
        <p:txBody>
          <a:bodyPr wrap="square" rtlCol="0">
            <a:spAutoFit/>
          </a:bodyPr>
          <a:lstStyle/>
          <a:p>
            <a:pPr algn="r"/>
            <a:r>
              <a:rPr lang="en-US" sz="1400" dirty="0">
                <a:solidFill>
                  <a:srgbClr val="4F2683"/>
                </a:solidFill>
                <a:latin typeface="Arial"/>
                <a:cs typeface="Arial"/>
              </a:rPr>
              <a:t>Management of Opioid Dependence During Pregnancy</a:t>
            </a:r>
          </a:p>
        </p:txBody>
      </p:sp>
    </p:spTree>
    <p:extLst>
      <p:ext uri="{BB962C8B-B14F-4D97-AF65-F5344CB8AC3E}">
        <p14:creationId xmlns:p14="http://schemas.microsoft.com/office/powerpoint/2010/main" val="1735671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020042" cy="1138773"/>
          </a:xfrm>
        </p:spPr>
        <p:txBody>
          <a:bodyPr/>
          <a:lstStyle/>
          <a:p>
            <a:pPr>
              <a:buFont typeface="Arial" pitchFamily="34" charset="0"/>
              <a:buChar char="•"/>
              <a:defRPr/>
            </a:pPr>
            <a:r>
              <a:rPr lang="en-CA" sz="2000" b="1" dirty="0"/>
              <a:t>This program has received no commercial financial support. </a:t>
            </a:r>
          </a:p>
          <a:p>
            <a:pPr>
              <a:buFont typeface="Arial" pitchFamily="34" charset="0"/>
              <a:buChar char="•"/>
              <a:defRPr/>
            </a:pPr>
            <a:r>
              <a:rPr lang="en-CA" sz="2000" b="1" dirty="0"/>
              <a:t>This program has received no in-kind support. </a:t>
            </a:r>
            <a:endParaRPr lang="en-CA" sz="2000" dirty="0">
              <a:solidFill>
                <a:srgbClr val="FF0000"/>
              </a:solidFill>
            </a:endParaRPr>
          </a:p>
          <a:p>
            <a:endParaRPr lang="en-US" dirty="0"/>
          </a:p>
        </p:txBody>
      </p:sp>
      <p:sp>
        <p:nvSpPr>
          <p:cNvPr id="4" name="Title 3"/>
          <p:cNvSpPr>
            <a:spLocks noGrp="1"/>
          </p:cNvSpPr>
          <p:nvPr>
            <p:ph type="title"/>
          </p:nvPr>
        </p:nvSpPr>
        <p:spPr/>
        <p:txBody>
          <a:bodyPr/>
          <a:lstStyle/>
          <a:p>
            <a:r>
              <a:rPr lang="en-CA" altLang="en-US" dirty="0"/>
              <a:t>Disclosure of Commercial Support</a:t>
            </a:r>
            <a:endParaRPr lang="en-US" dirty="0"/>
          </a:p>
        </p:txBody>
      </p:sp>
    </p:spTree>
    <p:extLst>
      <p:ext uri="{BB962C8B-B14F-4D97-AF65-F5344CB8AC3E}">
        <p14:creationId xmlns:p14="http://schemas.microsoft.com/office/powerpoint/2010/main" val="2924234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273" y="430388"/>
            <a:ext cx="8180300" cy="5078313"/>
          </a:xfrm>
          <a:prstGeom prst="rect">
            <a:avLst/>
          </a:prstGeom>
          <a:noFill/>
        </p:spPr>
        <p:txBody>
          <a:bodyPr wrap="square" rtlCol="0">
            <a:spAutoFit/>
          </a:bodyPr>
          <a:lstStyle/>
          <a:p>
            <a:pPr>
              <a:spcAft>
                <a:spcPts val="1200"/>
              </a:spcAft>
            </a:pPr>
            <a:endParaRPr lang="en-US" sz="2400" b="1" dirty="0" smtClean="0">
              <a:solidFill>
                <a:srgbClr val="3C1B71"/>
              </a:solidFill>
              <a:latin typeface="Arial"/>
              <a:cs typeface="Arial"/>
            </a:endParaRPr>
          </a:p>
          <a:p>
            <a:pPr>
              <a:spcAft>
                <a:spcPts val="1200"/>
              </a:spcAft>
            </a:pPr>
            <a:r>
              <a:rPr lang="en-US" sz="2400" b="1" dirty="0" smtClean="0">
                <a:solidFill>
                  <a:srgbClr val="3C1B71"/>
                </a:solidFill>
                <a:latin typeface="Arial"/>
                <a:cs typeface="Arial"/>
              </a:rPr>
              <a:t>Retrospective analysis of data collected prospectively during ongoing prenatal care of opiate addicted pregnant women</a:t>
            </a:r>
            <a:endParaRPr lang="en-US" sz="2400" dirty="0" smtClean="0">
              <a:solidFill>
                <a:srgbClr val="807F83"/>
              </a:solidFill>
              <a:latin typeface="Arial"/>
              <a:cs typeface="Arial"/>
            </a:endParaRPr>
          </a:p>
          <a:p>
            <a:r>
              <a:rPr lang="en-US" sz="2400" dirty="0" smtClean="0">
                <a:solidFill>
                  <a:srgbClr val="807F83"/>
                </a:solidFill>
                <a:latin typeface="Arial"/>
                <a:cs typeface="Arial"/>
              </a:rPr>
              <a:t>University of Tennessee Medical Centre, Knoxville, TN</a:t>
            </a:r>
          </a:p>
          <a:p>
            <a:endParaRPr lang="en-US" sz="2400" dirty="0">
              <a:solidFill>
                <a:srgbClr val="807F83"/>
              </a:solidFill>
              <a:latin typeface="Arial"/>
              <a:cs typeface="Arial"/>
            </a:endParaRPr>
          </a:p>
          <a:p>
            <a:r>
              <a:rPr lang="en-US" sz="2400" dirty="0" smtClean="0">
                <a:solidFill>
                  <a:srgbClr val="807F83"/>
                </a:solidFill>
                <a:latin typeface="Arial"/>
                <a:cs typeface="Arial"/>
              </a:rPr>
              <a:t>Data analysis of complications of intrauterine fetal demise, fetal distress and preterm labour leading to delivery in pregnancies that underwent detoxification.</a:t>
            </a:r>
          </a:p>
          <a:p>
            <a:endParaRPr lang="en-US" sz="2400" dirty="0">
              <a:solidFill>
                <a:srgbClr val="807F83"/>
              </a:solidFill>
              <a:latin typeface="Arial"/>
              <a:cs typeface="Arial"/>
            </a:endParaRPr>
          </a:p>
          <a:p>
            <a:r>
              <a:rPr lang="en-US" sz="2400" dirty="0" smtClean="0">
                <a:solidFill>
                  <a:srgbClr val="807F83"/>
                </a:solidFill>
                <a:latin typeface="Arial"/>
                <a:cs typeface="Arial"/>
              </a:rPr>
              <a:t> </a:t>
            </a:r>
          </a:p>
          <a:p>
            <a:endParaRPr lang="en-US" sz="2000" dirty="0" smtClean="0">
              <a:solidFill>
                <a:srgbClr val="807F83"/>
              </a:solidFill>
              <a:latin typeface="Arial"/>
              <a:cs typeface="Arial"/>
            </a:endParaRPr>
          </a:p>
          <a:p>
            <a:endParaRPr lang="en-US" sz="2000" b="1" dirty="0" smtClean="0">
              <a:solidFill>
                <a:srgbClr val="000000"/>
              </a:solidFill>
              <a:latin typeface="Arial"/>
              <a:cs typeface="Arial Unicode MS"/>
            </a:endParaRPr>
          </a:p>
        </p:txBody>
      </p:sp>
      <p:sp>
        <p:nvSpPr>
          <p:cNvPr id="5" name="TextBox 4"/>
          <p:cNvSpPr txBox="1"/>
          <p:nvPr/>
        </p:nvSpPr>
        <p:spPr>
          <a:xfrm>
            <a:off x="5700890" y="78729"/>
            <a:ext cx="3189111" cy="830997"/>
          </a:xfrm>
          <a:prstGeom prst="rect">
            <a:avLst/>
          </a:prstGeom>
          <a:noFill/>
        </p:spPr>
        <p:txBody>
          <a:bodyPr wrap="square" rtlCol="0">
            <a:spAutoFit/>
          </a:bodyPr>
          <a:lstStyle/>
          <a:p>
            <a:pPr algn="r"/>
            <a:r>
              <a:rPr lang="en-US" sz="1600" dirty="0" smtClean="0">
                <a:solidFill>
                  <a:srgbClr val="4F2683"/>
                </a:solidFill>
                <a:latin typeface="Arial"/>
                <a:cs typeface="Arial"/>
              </a:rPr>
              <a:t>Management </a:t>
            </a:r>
            <a:r>
              <a:rPr lang="en-US" sz="1600" dirty="0">
                <a:solidFill>
                  <a:srgbClr val="4F2683"/>
                </a:solidFill>
                <a:latin typeface="Arial"/>
                <a:cs typeface="Arial"/>
              </a:rPr>
              <a:t>of Opioid Dependence During Pregnancy</a:t>
            </a:r>
          </a:p>
          <a:p>
            <a:pPr algn="r"/>
            <a:endParaRPr lang="en-US" sz="1600" dirty="0" smtClean="0">
              <a:solidFill>
                <a:srgbClr val="4F2683"/>
              </a:solidFill>
              <a:latin typeface="Arial"/>
              <a:cs typeface="Arial"/>
            </a:endParaRPr>
          </a:p>
        </p:txBody>
      </p:sp>
    </p:spTree>
    <p:extLst>
      <p:ext uri="{BB962C8B-B14F-4D97-AF65-F5344CB8AC3E}">
        <p14:creationId xmlns:p14="http://schemas.microsoft.com/office/powerpoint/2010/main" val="1811846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274" y="430388"/>
            <a:ext cx="8005704" cy="4555093"/>
          </a:xfrm>
          <a:prstGeom prst="rect">
            <a:avLst/>
          </a:prstGeom>
          <a:noFill/>
        </p:spPr>
        <p:txBody>
          <a:bodyPr wrap="square" rtlCol="0">
            <a:spAutoFit/>
          </a:bodyPr>
          <a:lstStyle/>
          <a:p>
            <a:pPr>
              <a:spcAft>
                <a:spcPts val="1200"/>
              </a:spcAft>
            </a:pPr>
            <a:r>
              <a:rPr lang="en-US" sz="2400" b="1" dirty="0" smtClean="0">
                <a:solidFill>
                  <a:srgbClr val="3B1B70"/>
                </a:solidFill>
                <a:latin typeface="Arial"/>
                <a:cs typeface="Arial Unicode MS"/>
              </a:rPr>
              <a:t>Four different arms:</a:t>
            </a:r>
            <a:endParaRPr lang="en-US" sz="2400" b="1" dirty="0">
              <a:solidFill>
                <a:srgbClr val="3B1B70"/>
              </a:solidFill>
              <a:latin typeface="Arial"/>
              <a:cs typeface="Arial Unicode MS"/>
            </a:endParaRPr>
          </a:p>
          <a:p>
            <a:pPr marL="457200" indent="-457200">
              <a:spcAft>
                <a:spcPts val="1200"/>
              </a:spcAft>
              <a:buAutoNum type="arabicPeriod"/>
            </a:pPr>
            <a:r>
              <a:rPr lang="en-US" sz="2400" dirty="0" smtClean="0">
                <a:solidFill>
                  <a:srgbClr val="807F83"/>
                </a:solidFill>
                <a:latin typeface="Arial"/>
                <a:cs typeface="Arial"/>
              </a:rPr>
              <a:t>Incarcerated patients undergoing acute withdrawal</a:t>
            </a:r>
          </a:p>
          <a:p>
            <a:pPr marL="457200" indent="-457200">
              <a:spcAft>
                <a:spcPts val="1200"/>
              </a:spcAft>
              <a:buAutoNum type="arabicPeriod"/>
            </a:pPr>
            <a:r>
              <a:rPr lang="en-US" sz="2400" dirty="0" smtClean="0">
                <a:solidFill>
                  <a:srgbClr val="807F83"/>
                </a:solidFill>
                <a:latin typeface="Arial"/>
                <a:cs typeface="Arial"/>
              </a:rPr>
              <a:t>Inpatient drug detoxification using buprenorphine – fully detoxifying patients in 5-8 days.  Followed by intense behavioural program</a:t>
            </a:r>
          </a:p>
          <a:p>
            <a:pPr marL="457200" indent="-457200">
              <a:spcAft>
                <a:spcPts val="1200"/>
              </a:spcAft>
              <a:buAutoNum type="arabicPeriod"/>
            </a:pPr>
            <a:r>
              <a:rPr lang="en-US" sz="2400" dirty="0" smtClean="0">
                <a:solidFill>
                  <a:srgbClr val="807F83"/>
                </a:solidFill>
                <a:latin typeface="Arial"/>
                <a:cs typeface="Arial"/>
              </a:rPr>
              <a:t>Inpatient detoxification without behavioural program</a:t>
            </a:r>
          </a:p>
          <a:p>
            <a:pPr marL="457200" indent="-457200">
              <a:spcAft>
                <a:spcPts val="1200"/>
              </a:spcAft>
              <a:buAutoNum type="arabicPeriod"/>
            </a:pPr>
            <a:r>
              <a:rPr lang="en-US" sz="2400" dirty="0" smtClean="0">
                <a:solidFill>
                  <a:srgbClr val="807F83"/>
                </a:solidFill>
                <a:latin typeface="Arial"/>
                <a:cs typeface="Arial"/>
              </a:rPr>
              <a:t>Outpatient slow buprenorphine detoxification program</a:t>
            </a:r>
            <a:endParaRPr lang="en-US" sz="2400" dirty="0">
              <a:solidFill>
                <a:srgbClr val="807F83"/>
              </a:solidFill>
              <a:latin typeface="Arial"/>
              <a:cs typeface="Arial"/>
            </a:endParaRPr>
          </a:p>
          <a:p>
            <a:pPr marL="685800" indent="-685800">
              <a:buFont typeface="Arial"/>
              <a:buChar char="•"/>
            </a:pPr>
            <a:endParaRPr lang="en-US" sz="2400" dirty="0">
              <a:solidFill>
                <a:srgbClr val="807F83"/>
              </a:solidFill>
              <a:latin typeface="Arial"/>
              <a:cs typeface="Arial"/>
            </a:endParaRPr>
          </a:p>
          <a:p>
            <a:pPr marL="685800" indent="-685800">
              <a:buFont typeface="Arial"/>
              <a:buChar char="•"/>
            </a:pPr>
            <a:endParaRPr lang="en-US" sz="2400" dirty="0" smtClean="0">
              <a:solidFill>
                <a:srgbClr val="807F83"/>
              </a:solidFill>
              <a:latin typeface="Arial"/>
              <a:cs typeface="Arial"/>
            </a:endParaRPr>
          </a:p>
          <a:p>
            <a:endParaRPr lang="en-US" sz="2400" b="1" dirty="0" smtClean="0">
              <a:solidFill>
                <a:srgbClr val="807F83"/>
              </a:solidFill>
              <a:latin typeface="Arial"/>
              <a:cs typeface="Arial Unicode MS"/>
            </a:endParaRPr>
          </a:p>
        </p:txBody>
      </p:sp>
      <p:sp>
        <p:nvSpPr>
          <p:cNvPr id="5" name="TextBox 4"/>
          <p:cNvSpPr txBox="1"/>
          <p:nvPr/>
        </p:nvSpPr>
        <p:spPr>
          <a:xfrm>
            <a:off x="5700890" y="78729"/>
            <a:ext cx="3189111" cy="584775"/>
          </a:xfrm>
          <a:prstGeom prst="rect">
            <a:avLst/>
          </a:prstGeom>
          <a:noFill/>
        </p:spPr>
        <p:txBody>
          <a:bodyPr wrap="square" rtlCol="0">
            <a:spAutoFit/>
          </a:bodyPr>
          <a:lstStyle/>
          <a:p>
            <a:pPr algn="r"/>
            <a:r>
              <a:rPr lang="en-US" sz="1600" dirty="0">
                <a:solidFill>
                  <a:srgbClr val="4F2683"/>
                </a:solidFill>
                <a:latin typeface="Arial"/>
                <a:cs typeface="Arial"/>
              </a:rPr>
              <a:t>Management of Opioid Dependence During Pregnancy</a:t>
            </a:r>
          </a:p>
        </p:txBody>
      </p:sp>
    </p:spTree>
    <p:extLst>
      <p:ext uri="{BB962C8B-B14F-4D97-AF65-F5344CB8AC3E}">
        <p14:creationId xmlns:p14="http://schemas.microsoft.com/office/powerpoint/2010/main" val="2685741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3391" y="61415"/>
            <a:ext cx="5568437" cy="4278365"/>
          </a:xfrm>
        </p:spPr>
      </p:pic>
    </p:spTree>
    <p:extLst>
      <p:ext uri="{BB962C8B-B14F-4D97-AF65-F5344CB8AC3E}">
        <p14:creationId xmlns:p14="http://schemas.microsoft.com/office/powerpoint/2010/main" val="4239431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274" y="430389"/>
            <a:ext cx="8005704" cy="2062103"/>
          </a:xfrm>
          <a:prstGeom prst="rect">
            <a:avLst/>
          </a:prstGeom>
          <a:noFill/>
        </p:spPr>
        <p:txBody>
          <a:bodyPr wrap="square" rtlCol="0">
            <a:spAutoFit/>
          </a:bodyPr>
          <a:lstStyle/>
          <a:p>
            <a:r>
              <a:rPr lang="en-US" sz="4000" b="1" dirty="0" smtClean="0">
                <a:solidFill>
                  <a:srgbClr val="3B1B70"/>
                </a:solidFill>
                <a:latin typeface="Arial"/>
                <a:cs typeface="Arial Unicode MS"/>
              </a:rPr>
              <a:t>Rate of Relapse</a:t>
            </a:r>
            <a:endParaRPr lang="en-US" sz="4000" dirty="0">
              <a:solidFill>
                <a:srgbClr val="807F83"/>
              </a:solidFill>
              <a:latin typeface="Arial"/>
              <a:cs typeface="Arial"/>
            </a:endParaRPr>
          </a:p>
          <a:p>
            <a:pPr marL="685800" indent="-685800">
              <a:buFont typeface="Arial"/>
              <a:buChar char="•"/>
            </a:pPr>
            <a:endParaRPr lang="en-US" sz="2800" dirty="0" smtClean="0">
              <a:solidFill>
                <a:srgbClr val="807F83"/>
              </a:solidFill>
              <a:latin typeface="Arial"/>
              <a:cs typeface="Arial"/>
            </a:endParaRPr>
          </a:p>
          <a:p>
            <a:endParaRPr lang="en-US" sz="6000" b="1" dirty="0" smtClean="0">
              <a:solidFill>
                <a:srgbClr val="807F83"/>
              </a:solidFill>
              <a:latin typeface="Arial"/>
              <a:cs typeface="Arial Unicode MS"/>
            </a:endParaRPr>
          </a:p>
        </p:txBody>
      </p:sp>
      <p:graphicFrame>
        <p:nvGraphicFramePr>
          <p:cNvPr id="6" name="Chart 5"/>
          <p:cNvGraphicFramePr/>
          <p:nvPr>
            <p:extLst>
              <p:ext uri="{D42A27DB-BD31-4B8C-83A1-F6EECF244321}">
                <p14:modId xmlns:p14="http://schemas.microsoft.com/office/powerpoint/2010/main" val="822543699"/>
              </p:ext>
            </p:extLst>
          </p:nvPr>
        </p:nvGraphicFramePr>
        <p:xfrm>
          <a:off x="1524000" y="1047750"/>
          <a:ext cx="6096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00890" y="78729"/>
            <a:ext cx="3189111" cy="830997"/>
          </a:xfrm>
          <a:prstGeom prst="rect">
            <a:avLst/>
          </a:prstGeom>
          <a:noFill/>
        </p:spPr>
        <p:txBody>
          <a:bodyPr wrap="square" rtlCol="0">
            <a:spAutoFit/>
          </a:bodyPr>
          <a:lstStyle/>
          <a:p>
            <a:pPr algn="r"/>
            <a:r>
              <a:rPr lang="en-US" sz="1600" dirty="0" smtClean="0">
                <a:solidFill>
                  <a:srgbClr val="4F2683"/>
                </a:solidFill>
                <a:latin typeface="Arial"/>
                <a:cs typeface="Arial"/>
              </a:rPr>
              <a:t>Management </a:t>
            </a:r>
            <a:r>
              <a:rPr lang="en-US" sz="1600" dirty="0">
                <a:solidFill>
                  <a:srgbClr val="4F2683"/>
                </a:solidFill>
                <a:latin typeface="Arial"/>
                <a:cs typeface="Arial"/>
              </a:rPr>
              <a:t>of Opioid Dependence During Pregnancy</a:t>
            </a:r>
          </a:p>
          <a:p>
            <a:pPr algn="r"/>
            <a:endParaRPr lang="en-US" sz="1600" dirty="0" smtClean="0">
              <a:solidFill>
                <a:srgbClr val="4F2683"/>
              </a:solidFill>
              <a:latin typeface="Arial"/>
              <a:cs typeface="Arial"/>
            </a:endParaRPr>
          </a:p>
        </p:txBody>
      </p:sp>
    </p:spTree>
    <p:extLst>
      <p:ext uri="{BB962C8B-B14F-4D97-AF65-F5344CB8AC3E}">
        <p14:creationId xmlns:p14="http://schemas.microsoft.com/office/powerpoint/2010/main" val="2682999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274" y="430389"/>
            <a:ext cx="8005704" cy="2062103"/>
          </a:xfrm>
          <a:prstGeom prst="rect">
            <a:avLst/>
          </a:prstGeom>
          <a:noFill/>
        </p:spPr>
        <p:txBody>
          <a:bodyPr wrap="square" rtlCol="0">
            <a:spAutoFit/>
          </a:bodyPr>
          <a:lstStyle/>
          <a:p>
            <a:r>
              <a:rPr lang="en-US" sz="4000" b="1" dirty="0" smtClean="0">
                <a:solidFill>
                  <a:srgbClr val="3B1B70"/>
                </a:solidFill>
                <a:latin typeface="Arial"/>
                <a:cs typeface="Arial Unicode MS"/>
              </a:rPr>
              <a:t>Rate of NAS</a:t>
            </a:r>
            <a:endParaRPr lang="en-US" sz="4000" dirty="0">
              <a:solidFill>
                <a:srgbClr val="807F83"/>
              </a:solidFill>
              <a:latin typeface="Arial"/>
              <a:cs typeface="Arial"/>
            </a:endParaRPr>
          </a:p>
          <a:p>
            <a:pPr marL="685800" indent="-685800">
              <a:buFont typeface="Arial"/>
              <a:buChar char="•"/>
            </a:pPr>
            <a:endParaRPr lang="en-US" sz="2800" dirty="0" smtClean="0">
              <a:solidFill>
                <a:srgbClr val="807F83"/>
              </a:solidFill>
              <a:latin typeface="Arial"/>
              <a:cs typeface="Arial"/>
            </a:endParaRPr>
          </a:p>
          <a:p>
            <a:endParaRPr lang="en-US" sz="6000" b="1" dirty="0" smtClean="0">
              <a:solidFill>
                <a:srgbClr val="807F83"/>
              </a:solidFill>
              <a:latin typeface="Arial"/>
              <a:cs typeface="Arial Unicode MS"/>
            </a:endParaRPr>
          </a:p>
        </p:txBody>
      </p:sp>
      <p:graphicFrame>
        <p:nvGraphicFramePr>
          <p:cNvPr id="6" name="Chart 5"/>
          <p:cNvGraphicFramePr/>
          <p:nvPr>
            <p:extLst>
              <p:ext uri="{D42A27DB-BD31-4B8C-83A1-F6EECF244321}">
                <p14:modId xmlns:p14="http://schemas.microsoft.com/office/powerpoint/2010/main" val="3627734881"/>
              </p:ext>
            </p:extLst>
          </p:nvPr>
        </p:nvGraphicFramePr>
        <p:xfrm>
          <a:off x="1524000" y="1047750"/>
          <a:ext cx="60960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700890" y="78729"/>
            <a:ext cx="3189111" cy="830997"/>
          </a:xfrm>
          <a:prstGeom prst="rect">
            <a:avLst/>
          </a:prstGeom>
          <a:noFill/>
        </p:spPr>
        <p:txBody>
          <a:bodyPr wrap="square" rtlCol="0">
            <a:spAutoFit/>
          </a:bodyPr>
          <a:lstStyle/>
          <a:p>
            <a:pPr algn="r"/>
            <a:r>
              <a:rPr lang="en-US" sz="1600" dirty="0" smtClean="0">
                <a:solidFill>
                  <a:srgbClr val="4F2683"/>
                </a:solidFill>
                <a:latin typeface="Arial"/>
                <a:cs typeface="Arial"/>
              </a:rPr>
              <a:t>Management </a:t>
            </a:r>
            <a:r>
              <a:rPr lang="en-US" sz="1600" dirty="0">
                <a:solidFill>
                  <a:srgbClr val="4F2683"/>
                </a:solidFill>
                <a:latin typeface="Arial"/>
                <a:cs typeface="Arial"/>
              </a:rPr>
              <a:t>of Opioid Dependence During Pregnancy</a:t>
            </a:r>
          </a:p>
          <a:p>
            <a:pPr algn="r"/>
            <a:endParaRPr lang="en-US" sz="1600" dirty="0" smtClean="0">
              <a:solidFill>
                <a:srgbClr val="4F2683"/>
              </a:solidFill>
              <a:latin typeface="Arial"/>
              <a:cs typeface="Arial"/>
            </a:endParaRPr>
          </a:p>
        </p:txBody>
      </p:sp>
    </p:spTree>
    <p:extLst>
      <p:ext uri="{BB962C8B-B14F-4D97-AF65-F5344CB8AC3E}">
        <p14:creationId xmlns:p14="http://schemas.microsoft.com/office/powerpoint/2010/main" val="1633830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035"/>
            <a:ext cx="8229600" cy="857250"/>
          </a:xfrm>
        </p:spPr>
        <p:txBody>
          <a:bodyPr/>
          <a:lstStyle/>
          <a:p>
            <a:r>
              <a:rPr lang="en-US" dirty="0" smtClean="0"/>
              <a:t>Conclusions  </a:t>
            </a:r>
            <a:r>
              <a:rPr lang="en-US" sz="2000" dirty="0" smtClean="0"/>
              <a:t>(Bell et al, 2016) </a:t>
            </a:r>
            <a:endParaRPr lang="en-US" sz="2000"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t>
            </a:r>
            <a:r>
              <a:rPr lang="en-US" sz="2800" dirty="0" smtClean="0"/>
              <a:t>In conclusion, detoxification of opiate addicted women does not appear to be harmful.  In addition, the rate of neonatal abstinence syndrome can also be reduced if continued long term behavioural follow up  occurs once the patient is drug free.”</a:t>
            </a:r>
          </a:p>
          <a:p>
            <a:pPr marL="0" indent="0">
              <a:buNone/>
            </a:pPr>
            <a:r>
              <a:rPr lang="en-US" sz="2800" b="1" dirty="0" smtClean="0">
                <a:solidFill>
                  <a:schemeClr val="tx1"/>
                </a:solidFill>
              </a:rPr>
              <a:t>BUT</a:t>
            </a:r>
          </a:p>
          <a:p>
            <a:pPr marL="0" indent="0">
              <a:buNone/>
            </a:pPr>
            <a:r>
              <a:rPr lang="en-US" sz="2800" dirty="0" smtClean="0"/>
              <a:t>Results: 2 miscarriages and 1 premature birth, no fetal assessments during rapid detoxification process.</a:t>
            </a:r>
            <a:endParaRPr lang="en-US" sz="2800" dirty="0"/>
          </a:p>
        </p:txBody>
      </p:sp>
    </p:spTree>
    <p:extLst>
      <p:ext uri="{BB962C8B-B14F-4D97-AF65-F5344CB8AC3E}">
        <p14:creationId xmlns:p14="http://schemas.microsoft.com/office/powerpoint/2010/main" val="1519336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the assessment of fetal distress?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Zuspan and colleagues’ case study </a:t>
            </a:r>
            <a:endParaRPr lang="en-US" dirty="0"/>
          </a:p>
          <a:p>
            <a:pPr marL="0" indent="0">
              <a:buNone/>
            </a:pPr>
            <a:r>
              <a:rPr lang="en-US" dirty="0" smtClean="0"/>
              <a:t>Tapered off methadone while monitoring serial amine (epinephrine and norepinephrine) levels in amniotic fluid.</a:t>
            </a:r>
          </a:p>
          <a:p>
            <a:pPr marL="0" indent="0">
              <a:buNone/>
            </a:pPr>
            <a:r>
              <a:rPr lang="en-US" dirty="0" smtClean="0"/>
              <a:t>Amine levels increased as methadone dose was decreased.</a:t>
            </a:r>
          </a:p>
          <a:p>
            <a:pPr marL="0" indent="0">
              <a:buNone/>
            </a:pPr>
            <a:r>
              <a:rPr lang="en-US" dirty="0" smtClean="0"/>
              <a:t>Amine levels return to baseline and stabilized after methadone tapering was discontinued.</a:t>
            </a:r>
          </a:p>
          <a:p>
            <a:pPr marL="0" indent="0">
              <a:buNone/>
            </a:pPr>
            <a:endParaRPr lang="en-US" dirty="0"/>
          </a:p>
        </p:txBody>
      </p:sp>
    </p:spTree>
    <p:extLst>
      <p:ext uri="{BB962C8B-B14F-4D97-AF65-F5344CB8AC3E}">
        <p14:creationId xmlns:p14="http://schemas.microsoft.com/office/powerpoint/2010/main" val="908439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15" y="-12386"/>
            <a:ext cx="8229600" cy="1138326"/>
          </a:xfrm>
        </p:spPr>
        <p:txBody>
          <a:bodyPr>
            <a:noAutofit/>
          </a:bodyPr>
          <a:lstStyle/>
          <a:p>
            <a:r>
              <a:rPr lang="en-US" sz="2800" dirty="0" smtClean="0"/>
              <a:t>Opioid dependence and pregnancy: minimizing the stress on the fetal brain  </a:t>
            </a:r>
            <a:r>
              <a:rPr lang="en-US" sz="1400" dirty="0" smtClean="0"/>
              <a:t>McCarthy et al, 2016  AJOG</a:t>
            </a:r>
            <a:endParaRPr lang="en-US" sz="1400" dirty="0"/>
          </a:p>
        </p:txBody>
      </p:sp>
      <p:sp>
        <p:nvSpPr>
          <p:cNvPr id="3" name="Content Placeholder 2"/>
          <p:cNvSpPr>
            <a:spLocks noGrp="1"/>
          </p:cNvSpPr>
          <p:nvPr>
            <p:ph idx="1"/>
          </p:nvPr>
        </p:nvSpPr>
        <p:spPr>
          <a:xfrm>
            <a:off x="457200" y="1206123"/>
            <a:ext cx="8229600" cy="3394472"/>
          </a:xfrm>
        </p:spPr>
        <p:txBody>
          <a:bodyPr>
            <a:normAutofit fontScale="92500" lnSpcReduction="20000"/>
          </a:bodyPr>
          <a:lstStyle/>
          <a:p>
            <a:r>
              <a:rPr lang="en-US" dirty="0" smtClean="0"/>
              <a:t>Crude fetal mortality rates are not adequate outcome measures.</a:t>
            </a:r>
          </a:p>
          <a:p>
            <a:r>
              <a:rPr lang="en-US" dirty="0" smtClean="0"/>
              <a:t>Acute maternal withdrawal results a catecholamine surge, uterine contractions and reduced placenta blood flow and oxygen supply.</a:t>
            </a:r>
          </a:p>
          <a:p>
            <a:r>
              <a:rPr lang="en-US" dirty="0" smtClean="0"/>
              <a:t>Corticosteroid excess associated with withdrawal can signal rapid modification of neurotransmitter systems and transcriptional machinery.  This may trigger permanent modifications of behaviour</a:t>
            </a:r>
            <a:r>
              <a:rPr lang="en-US" dirty="0"/>
              <a:t> </a:t>
            </a:r>
            <a:r>
              <a:rPr lang="en-US" dirty="0" smtClean="0"/>
              <a:t>and brain morphology.</a:t>
            </a:r>
            <a:endParaRPr lang="en-US" dirty="0"/>
          </a:p>
        </p:txBody>
      </p:sp>
    </p:spTree>
    <p:extLst>
      <p:ext uri="{BB962C8B-B14F-4D97-AF65-F5344CB8AC3E}">
        <p14:creationId xmlns:p14="http://schemas.microsoft.com/office/powerpoint/2010/main" val="11442420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the research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Maternal opioid withdrawal does decrease incidence and duration of NAS however it is uncertain the effects on fetal brain development</a:t>
            </a:r>
          </a:p>
          <a:p>
            <a:r>
              <a:rPr lang="en-US" dirty="0" smtClean="0"/>
              <a:t>Maternal relapse ranges from 59-99%</a:t>
            </a:r>
          </a:p>
          <a:p>
            <a:r>
              <a:rPr lang="en-US" dirty="0" smtClean="0"/>
              <a:t>Conclusion: detox is inferior to OAT due to risk of maternal relapse, with inherent overdose mortality risk – this outweighs the potential reduction in NAS</a:t>
            </a:r>
          </a:p>
          <a:p>
            <a:r>
              <a:rPr lang="en-US" dirty="0" smtClean="0"/>
              <a:t>The effects of detoxification on fetal well-being is a key area of future research.</a:t>
            </a:r>
            <a:endParaRPr lang="en-US" dirty="0"/>
          </a:p>
        </p:txBody>
      </p:sp>
    </p:spTree>
    <p:extLst>
      <p:ext uri="{BB962C8B-B14F-4D97-AF65-F5344CB8AC3E}">
        <p14:creationId xmlns:p14="http://schemas.microsoft.com/office/powerpoint/2010/main" val="1869369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7" y="-104757"/>
            <a:ext cx="9130473" cy="5143500"/>
          </a:xfrm>
          <a:prstGeom prst="rect">
            <a:avLst/>
          </a:prstGeom>
        </p:spPr>
      </p:pic>
      <p:sp>
        <p:nvSpPr>
          <p:cNvPr id="5" name="TextBox 4"/>
          <p:cNvSpPr txBox="1"/>
          <p:nvPr/>
        </p:nvSpPr>
        <p:spPr>
          <a:xfrm>
            <a:off x="259318" y="881944"/>
            <a:ext cx="4562593" cy="2554545"/>
          </a:xfrm>
          <a:prstGeom prst="rect">
            <a:avLst/>
          </a:prstGeom>
          <a:noFill/>
        </p:spPr>
        <p:txBody>
          <a:bodyPr wrap="square" rtlCol="0">
            <a:spAutoFit/>
          </a:bodyPr>
          <a:lstStyle/>
          <a:p>
            <a:r>
              <a:rPr lang="en-US" sz="3200" b="1" dirty="0" smtClean="0">
                <a:solidFill>
                  <a:schemeClr val="bg1"/>
                </a:solidFill>
                <a:latin typeface="Arial"/>
                <a:cs typeface="Arial Unicode MS"/>
              </a:rPr>
              <a:t>Naltrexone in the treatment of opioid dependent pregnant women – future considerations</a:t>
            </a:r>
          </a:p>
        </p:txBody>
      </p:sp>
      <p:sp>
        <p:nvSpPr>
          <p:cNvPr id="6" name="TextBox 5"/>
          <p:cNvSpPr txBox="1"/>
          <p:nvPr/>
        </p:nvSpPr>
        <p:spPr>
          <a:xfrm>
            <a:off x="5700890" y="78729"/>
            <a:ext cx="3189111" cy="584775"/>
          </a:xfrm>
          <a:prstGeom prst="rect">
            <a:avLst/>
          </a:prstGeom>
          <a:noFill/>
        </p:spPr>
        <p:txBody>
          <a:bodyPr wrap="square" rtlCol="0">
            <a:spAutoFit/>
          </a:bodyPr>
          <a:lstStyle/>
          <a:p>
            <a:pPr algn="r"/>
            <a:r>
              <a:rPr lang="en-US" sz="1600" dirty="0" smtClean="0">
                <a:solidFill>
                  <a:srgbClr val="4F2683"/>
                </a:solidFill>
                <a:latin typeface="Arial"/>
                <a:cs typeface="Arial"/>
              </a:rPr>
              <a:t>Management of Opioid Dependence During Pregnancy</a:t>
            </a:r>
            <a:endParaRPr lang="en-US" sz="1600" dirty="0">
              <a:solidFill>
                <a:srgbClr val="4F2683"/>
              </a:solidFill>
              <a:latin typeface="Arial"/>
              <a:cs typeface="Arial"/>
            </a:endParaRPr>
          </a:p>
        </p:txBody>
      </p:sp>
    </p:spTree>
    <p:extLst>
      <p:ext uri="{BB962C8B-B14F-4D97-AF65-F5344CB8AC3E}">
        <p14:creationId xmlns:p14="http://schemas.microsoft.com/office/powerpoint/2010/main" val="1358153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288" y="1446625"/>
            <a:ext cx="7020042" cy="523220"/>
          </a:xfrm>
        </p:spPr>
        <p:txBody>
          <a:bodyPr/>
          <a:lstStyle/>
          <a:p>
            <a:r>
              <a:rPr lang="en-CA" sz="2000" b="1" dirty="0"/>
              <a:t>Not applicable.</a:t>
            </a:r>
          </a:p>
          <a:p>
            <a:endParaRPr lang="en-US" dirty="0"/>
          </a:p>
        </p:txBody>
      </p:sp>
      <p:sp>
        <p:nvSpPr>
          <p:cNvPr id="4" name="Title 3"/>
          <p:cNvSpPr>
            <a:spLocks noGrp="1"/>
          </p:cNvSpPr>
          <p:nvPr>
            <p:ph type="title"/>
          </p:nvPr>
        </p:nvSpPr>
        <p:spPr/>
        <p:txBody>
          <a:bodyPr/>
          <a:lstStyle/>
          <a:p>
            <a:r>
              <a:rPr lang="en-CA" altLang="en-US" dirty="0"/>
              <a:t>Mitigating Potential Bias</a:t>
            </a:r>
            <a:endParaRPr lang="en-US" dirty="0"/>
          </a:p>
        </p:txBody>
      </p:sp>
    </p:spTree>
    <p:extLst>
      <p:ext uri="{BB962C8B-B14F-4D97-AF65-F5344CB8AC3E}">
        <p14:creationId xmlns:p14="http://schemas.microsoft.com/office/powerpoint/2010/main" val="22465998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acting naltrexone – any future role in treatment?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Pregnancy category C drug – non selective-opioid receptor antagonist.  </a:t>
            </a:r>
          </a:p>
          <a:p>
            <a:r>
              <a:rPr lang="en-US" dirty="0" smtClean="0"/>
              <a:t>Effective for treatment by decreasing drug seeking behaviours, drug craving and increasing treatment retention.</a:t>
            </a:r>
          </a:p>
          <a:p>
            <a:r>
              <a:rPr lang="en-US" dirty="0" smtClean="0"/>
              <a:t>Australian case reports have shown no teratogenic effects</a:t>
            </a:r>
            <a:r>
              <a:rPr lang="en-US" dirty="0"/>
              <a:t> </a:t>
            </a:r>
            <a:r>
              <a:rPr lang="en-US" dirty="0" smtClean="0"/>
              <a:t>(Hulse et al, 2002)  </a:t>
            </a:r>
          </a:p>
          <a:p>
            <a:pPr>
              <a:spcAft>
                <a:spcPts val="600"/>
              </a:spcAft>
            </a:pPr>
            <a:r>
              <a:rPr lang="en-US" dirty="0" smtClean="0"/>
              <a:t>In comparison to MMT implanted naltrexone shows lower:</a:t>
            </a:r>
          </a:p>
          <a:p>
            <a:pPr lvl="1">
              <a:lnSpc>
                <a:spcPct val="120000"/>
              </a:lnSpc>
              <a:buFont typeface="Wingdings" pitchFamily="2" charset="2"/>
              <a:buChar char="v"/>
            </a:pPr>
            <a:r>
              <a:rPr lang="en-US" sz="2200" dirty="0" smtClean="0"/>
              <a:t>lower rate of preterm labour, higher birth weights and higher APGAR score</a:t>
            </a:r>
          </a:p>
          <a:p>
            <a:pPr lvl="1">
              <a:lnSpc>
                <a:spcPct val="120000"/>
              </a:lnSpc>
              <a:buFont typeface="Wingdings" pitchFamily="2" charset="2"/>
              <a:buChar char="v"/>
            </a:pPr>
            <a:r>
              <a:rPr lang="en-US" sz="2200" dirty="0" smtClean="0"/>
              <a:t>no significant difference in gestational age at birth, or birth weight</a:t>
            </a:r>
          </a:p>
          <a:p>
            <a:pPr lvl="1">
              <a:lnSpc>
                <a:spcPct val="120000"/>
              </a:lnSpc>
              <a:buFont typeface="Wingdings" pitchFamily="2" charset="2"/>
              <a:buChar char="v"/>
            </a:pPr>
            <a:r>
              <a:rPr lang="en-US" sz="2200" dirty="0" smtClean="0"/>
              <a:t>Does not demonstrate tolerance leading to increased dosing during pregnancy (Hulse et al, 2004)</a:t>
            </a:r>
          </a:p>
          <a:p>
            <a:endParaRPr lang="en-US" dirty="0" smtClean="0"/>
          </a:p>
          <a:p>
            <a:endParaRPr lang="en-US" dirty="0"/>
          </a:p>
        </p:txBody>
      </p:sp>
    </p:spTree>
    <p:extLst>
      <p:ext uri="{BB962C8B-B14F-4D97-AF65-F5344CB8AC3E}">
        <p14:creationId xmlns:p14="http://schemas.microsoft.com/office/powerpoint/2010/main" val="1103774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Unresolved issues: a research review   </a:t>
            </a:r>
            <a:r>
              <a:rPr lang="en-US" sz="2000" b="0" dirty="0" smtClean="0"/>
              <a:t>(Jones, Chisolm, Jannson and Terplan, 2012)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Risks of medication </a:t>
            </a:r>
            <a:r>
              <a:rPr lang="en-US" dirty="0"/>
              <a:t>induction that may lead to vulnerability with regard to relapse, physical dependence re-establishment, increased risk behaviors, treatment dropout and resulting opioid </a:t>
            </a:r>
            <a:r>
              <a:rPr lang="en-US" dirty="0" smtClean="0"/>
              <a:t>overdose</a:t>
            </a:r>
          </a:p>
          <a:p>
            <a:r>
              <a:rPr lang="en-US" dirty="0" smtClean="0"/>
              <a:t>Risk of detoxification prior to medication induction on fetal well being</a:t>
            </a:r>
          </a:p>
          <a:p>
            <a:r>
              <a:rPr lang="en-US" dirty="0"/>
              <a:t>P</a:t>
            </a:r>
            <a:r>
              <a:rPr lang="en-US" dirty="0" smtClean="0"/>
              <a:t>otential </a:t>
            </a:r>
            <a:r>
              <a:rPr lang="en-US" dirty="0"/>
              <a:t>drug interactions during labour leading to difficulty in providing effective </a:t>
            </a:r>
            <a:r>
              <a:rPr lang="en-US" dirty="0" smtClean="0"/>
              <a:t>analgesia</a:t>
            </a:r>
          </a:p>
          <a:p>
            <a:r>
              <a:rPr lang="en-US" dirty="0"/>
              <a:t>L</a:t>
            </a:r>
            <a:r>
              <a:rPr lang="en-US" dirty="0" smtClean="0"/>
              <a:t>imited </a:t>
            </a:r>
            <a:r>
              <a:rPr lang="en-US" dirty="0"/>
              <a:t>data of the effects on the breastfeeding </a:t>
            </a:r>
            <a:r>
              <a:rPr lang="en-US" dirty="0" smtClean="0"/>
              <a:t>infant</a:t>
            </a:r>
          </a:p>
          <a:p>
            <a:r>
              <a:rPr lang="en-US" dirty="0"/>
              <a:t>E</a:t>
            </a:r>
            <a:r>
              <a:rPr lang="en-US" dirty="0" smtClean="0"/>
              <a:t>thical </a:t>
            </a:r>
            <a:r>
              <a:rPr lang="en-US" dirty="0"/>
              <a:t>difficulties in including pregnant women in clinical trials</a:t>
            </a:r>
          </a:p>
        </p:txBody>
      </p:sp>
    </p:spTree>
    <p:extLst>
      <p:ext uri="{BB962C8B-B14F-4D97-AF65-F5344CB8AC3E}">
        <p14:creationId xmlns:p14="http://schemas.microsoft.com/office/powerpoint/2010/main" val="438138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 y="0"/>
            <a:ext cx="9130473" cy="5143500"/>
          </a:xfrm>
          <a:prstGeom prst="rect">
            <a:avLst/>
          </a:prstGeom>
        </p:spPr>
      </p:pic>
      <p:sp>
        <p:nvSpPr>
          <p:cNvPr id="5" name="TextBox 4"/>
          <p:cNvSpPr txBox="1"/>
          <p:nvPr/>
        </p:nvSpPr>
        <p:spPr>
          <a:xfrm>
            <a:off x="163412" y="601980"/>
            <a:ext cx="4926748" cy="3170099"/>
          </a:xfrm>
          <a:prstGeom prst="rect">
            <a:avLst/>
          </a:prstGeom>
          <a:noFill/>
        </p:spPr>
        <p:txBody>
          <a:bodyPr wrap="square" rtlCol="0">
            <a:spAutoFit/>
          </a:bodyPr>
          <a:lstStyle/>
          <a:p>
            <a:r>
              <a:rPr lang="en-US" sz="5000" b="1" dirty="0" smtClean="0">
                <a:solidFill>
                  <a:schemeClr val="bg1"/>
                </a:solidFill>
                <a:latin typeface="Arial"/>
                <a:cs typeface="Arial Unicode MS"/>
              </a:rPr>
              <a:t>The Pregnant Inpatient on OAT – birth and postpartum</a:t>
            </a:r>
          </a:p>
        </p:txBody>
      </p:sp>
      <p:sp>
        <p:nvSpPr>
          <p:cNvPr id="6" name="TextBox 5"/>
          <p:cNvSpPr txBox="1"/>
          <p:nvPr/>
        </p:nvSpPr>
        <p:spPr>
          <a:xfrm>
            <a:off x="5700890" y="78729"/>
            <a:ext cx="3189111" cy="338554"/>
          </a:xfrm>
          <a:prstGeom prst="rect">
            <a:avLst/>
          </a:prstGeom>
          <a:noFill/>
        </p:spPr>
        <p:txBody>
          <a:bodyPr wrap="square" rtlCol="0">
            <a:spAutoFit/>
          </a:bodyPr>
          <a:lstStyle/>
          <a:p>
            <a:pPr algn="r"/>
            <a:r>
              <a:rPr lang="en-US" sz="1600" dirty="0" smtClean="0">
                <a:solidFill>
                  <a:srgbClr val="FFFFFF"/>
                </a:solidFill>
                <a:latin typeface="Arial"/>
                <a:cs typeface="Arial"/>
              </a:rPr>
              <a:t>Presentation Title Here</a:t>
            </a:r>
          </a:p>
        </p:txBody>
      </p:sp>
    </p:spTree>
    <p:extLst>
      <p:ext uri="{BB962C8B-B14F-4D97-AF65-F5344CB8AC3E}">
        <p14:creationId xmlns:p14="http://schemas.microsoft.com/office/powerpoint/2010/main" val="869858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87451" y="-182166"/>
            <a:ext cx="7313613" cy="857251"/>
          </a:xfrm>
        </p:spPr>
        <p:txBody>
          <a:bodyPr/>
          <a:lstStyle/>
          <a:p>
            <a:pPr eaLnBrk="1" hangingPunct="1"/>
            <a:r>
              <a:rPr lang="en-US" dirty="0">
                <a:solidFill>
                  <a:srgbClr val="7B9899"/>
                </a:solidFill>
              </a:rPr>
              <a:t>Fetal Effects</a:t>
            </a:r>
          </a:p>
        </p:txBody>
      </p:sp>
      <p:sp>
        <p:nvSpPr>
          <p:cNvPr id="43011" name="Rectangle 3"/>
          <p:cNvSpPr>
            <a:spLocks noGrp="1" noChangeArrowheads="1"/>
          </p:cNvSpPr>
          <p:nvPr>
            <p:ph type="body" idx="1"/>
          </p:nvPr>
        </p:nvSpPr>
        <p:spPr>
          <a:xfrm>
            <a:off x="905669" y="3910084"/>
            <a:ext cx="7313612" cy="388961"/>
          </a:xfrm>
        </p:spPr>
        <p:txBody>
          <a:bodyPr>
            <a:normAutofit fontScale="25000" lnSpcReduction="20000"/>
          </a:bodyPr>
          <a:lstStyle/>
          <a:p>
            <a:pPr marL="0" indent="0" eaLnBrk="1" hangingPunct="1">
              <a:buNone/>
            </a:pPr>
            <a:r>
              <a:rPr lang="en-US" sz="8000" dirty="0" smtClean="0"/>
              <a:t>Direct </a:t>
            </a:r>
            <a:r>
              <a:rPr lang="en-US" sz="8000" dirty="0"/>
              <a:t>effect on fetal growth leading  to possible intrauterine growth restriction and low birth weigh</a:t>
            </a:r>
          </a:p>
          <a:p>
            <a:pPr eaLnBrk="1" hangingPunct="1"/>
            <a:endParaRPr lang="en-US" dirty="0"/>
          </a:p>
        </p:txBody>
      </p:sp>
      <p:pic>
        <p:nvPicPr>
          <p:cNvPr id="43012" name="Picture 7" descr="newborn Owen in bassinet"/>
          <p:cNvPicPr>
            <a:picLocks noChangeAspect="1" noChangeArrowheads="1"/>
          </p:cNvPicPr>
          <p:nvPr/>
        </p:nvPicPr>
        <p:blipFill>
          <a:blip r:embed="rId2"/>
          <a:srcRect/>
          <a:stretch>
            <a:fillRect/>
          </a:stretch>
        </p:blipFill>
        <p:spPr bwMode="auto">
          <a:xfrm>
            <a:off x="2124075" y="825689"/>
            <a:ext cx="4876800" cy="2797791"/>
          </a:xfrm>
          <a:prstGeom prst="rect">
            <a:avLst/>
          </a:prstGeom>
          <a:noFill/>
          <a:ln w="9525">
            <a:noFill/>
            <a:miter lim="800000"/>
            <a:headEnd/>
            <a:tailEnd/>
          </a:ln>
        </p:spPr>
      </p:pic>
    </p:spTree>
    <p:extLst>
      <p:ext uri="{BB962C8B-B14F-4D97-AF65-F5344CB8AC3E}">
        <p14:creationId xmlns:p14="http://schemas.microsoft.com/office/powerpoint/2010/main" val="314912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fontScale="90000"/>
          </a:bodyPr>
          <a:lstStyle/>
          <a:p>
            <a:pPr eaLnBrk="1" fontAlgn="auto" hangingPunct="1">
              <a:spcAft>
                <a:spcPts val="0"/>
              </a:spcAft>
              <a:defRPr/>
            </a:pPr>
            <a:r>
              <a:rPr lang="en-US" sz="3200" dirty="0" smtClean="0">
                <a:ea typeface="+mj-ea"/>
                <a:cs typeface="+mj-cs"/>
              </a:rPr>
              <a:t>Monitoring in Fetal Well-Being During Pregnancy </a:t>
            </a:r>
          </a:p>
        </p:txBody>
      </p:sp>
      <p:sp>
        <p:nvSpPr>
          <p:cNvPr id="40964" name="Rectangle 3"/>
          <p:cNvSpPr>
            <a:spLocks noGrp="1" noChangeArrowheads="1"/>
          </p:cNvSpPr>
          <p:nvPr>
            <p:ph sz="quarter" idx="1"/>
          </p:nvPr>
        </p:nvSpPr>
        <p:spPr>
          <a:xfrm>
            <a:off x="539751" y="1275160"/>
            <a:ext cx="7927975" cy="3450431"/>
          </a:xfrm>
        </p:spPr>
        <p:txBody>
          <a:bodyPr/>
          <a:lstStyle/>
          <a:p>
            <a:pPr eaLnBrk="1" hangingPunct="1"/>
            <a:r>
              <a:rPr lang="en-US" dirty="0" smtClean="0"/>
              <a:t>1</a:t>
            </a:r>
            <a:r>
              <a:rPr lang="en-US" baseline="30000" dirty="0" smtClean="0"/>
              <a:t>st</a:t>
            </a:r>
            <a:r>
              <a:rPr lang="en-US" dirty="0" smtClean="0"/>
              <a:t>, 2</a:t>
            </a:r>
            <a:r>
              <a:rPr lang="en-US" baseline="30000" dirty="0" smtClean="0"/>
              <a:t>nd</a:t>
            </a:r>
            <a:r>
              <a:rPr lang="en-US" dirty="0" smtClean="0"/>
              <a:t> and 3</a:t>
            </a:r>
            <a:r>
              <a:rPr lang="en-US" baseline="30000" dirty="0" smtClean="0"/>
              <a:t>rd</a:t>
            </a:r>
            <a:r>
              <a:rPr lang="en-US" dirty="0" smtClean="0"/>
              <a:t> trimester ultrasounds to assess growth and placenta sufficiency</a:t>
            </a:r>
          </a:p>
          <a:p>
            <a:pPr eaLnBrk="1" hangingPunct="1"/>
            <a:r>
              <a:rPr lang="en-US" dirty="0" smtClean="0"/>
              <a:t>NST</a:t>
            </a:r>
            <a:r>
              <a:rPr lang="en-US" dirty="0"/>
              <a:t>:  decreased beat to beat variability, decreased fetal movements and suppressed FHR accelerations (higher incidence of nonreactive NST and longer interval to achieve reactive NST)</a:t>
            </a:r>
          </a:p>
          <a:p>
            <a:pPr eaLnBrk="1" hangingPunct="1"/>
            <a:r>
              <a:rPr lang="en-US" dirty="0"/>
              <a:t>Biophysical Profile: </a:t>
            </a:r>
            <a:r>
              <a:rPr lang="en-US" dirty="0" smtClean="0"/>
              <a:t>suppressed </a:t>
            </a:r>
            <a:r>
              <a:rPr lang="en-US" dirty="0"/>
              <a:t>fetal </a:t>
            </a:r>
            <a:r>
              <a:rPr lang="en-US" dirty="0" smtClean="0"/>
              <a:t>breathing</a:t>
            </a:r>
            <a:endParaRPr lang="en-US" dirty="0"/>
          </a:p>
        </p:txBody>
      </p:sp>
    </p:spTree>
    <p:extLst>
      <p:ext uri="{BB962C8B-B14F-4D97-AF65-F5344CB8AC3E}">
        <p14:creationId xmlns:p14="http://schemas.microsoft.com/office/powerpoint/2010/main" val="19425631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Antenatal Care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Initiate methadone or buprenorphine for patients experiencing withdrawal symptoms and reporting substance use.</a:t>
            </a:r>
          </a:p>
          <a:p>
            <a:r>
              <a:rPr lang="en-US" dirty="0" smtClean="0"/>
              <a:t>UDS and screening blood work according to risk factors</a:t>
            </a:r>
          </a:p>
          <a:p>
            <a:r>
              <a:rPr lang="en-US" dirty="0" smtClean="0"/>
              <a:t>Develop a birth plan for mother identifying her supports and medical requirements including discharge planning</a:t>
            </a:r>
          </a:p>
          <a:p>
            <a:pPr marL="0" indent="0">
              <a:buNone/>
            </a:pPr>
            <a:r>
              <a:rPr lang="en-US" dirty="0" smtClean="0"/>
              <a:t> </a:t>
            </a:r>
          </a:p>
          <a:p>
            <a:endParaRPr lang="en-US" dirty="0"/>
          </a:p>
        </p:txBody>
      </p:sp>
    </p:spTree>
    <p:extLst>
      <p:ext uri="{BB962C8B-B14F-4D97-AF65-F5344CB8AC3E}">
        <p14:creationId xmlns:p14="http://schemas.microsoft.com/office/powerpoint/2010/main" val="2932780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img319"/>
          <p:cNvPicPr>
            <a:picLocks noChangeAspect="1" noChangeArrowheads="1" noCrop="1"/>
          </p:cNvPicPr>
          <p:nvPr/>
        </p:nvPicPr>
        <p:blipFill>
          <a:blip r:embed="rId2"/>
          <a:srcRect/>
          <a:stretch>
            <a:fillRect/>
          </a:stretch>
        </p:blipFill>
        <p:spPr bwMode="auto">
          <a:xfrm>
            <a:off x="6372225" y="0"/>
            <a:ext cx="2381250" cy="1785938"/>
          </a:xfrm>
          <a:prstGeom prst="rect">
            <a:avLst/>
          </a:prstGeom>
          <a:noFill/>
          <a:ln w="9525">
            <a:noFill/>
            <a:miter lim="800000"/>
            <a:headEnd/>
            <a:tailEnd/>
          </a:ln>
        </p:spPr>
      </p:pic>
      <p:sp>
        <p:nvSpPr>
          <p:cNvPr id="41987" name="Rectangle 2"/>
          <p:cNvSpPr>
            <a:spLocks noGrp="1" noChangeArrowheads="1"/>
          </p:cNvSpPr>
          <p:nvPr>
            <p:ph type="title"/>
          </p:nvPr>
        </p:nvSpPr>
        <p:spPr>
          <a:xfrm>
            <a:off x="457201" y="205978"/>
            <a:ext cx="6790205" cy="857250"/>
          </a:xfrm>
        </p:spPr>
        <p:txBody>
          <a:bodyPr>
            <a:normAutofit/>
          </a:bodyPr>
          <a:lstStyle/>
          <a:p>
            <a:pPr eaLnBrk="1" hangingPunct="1"/>
            <a:r>
              <a:rPr lang="en-US" sz="4800" dirty="0" smtClean="0"/>
              <a:t>Birthing Plans</a:t>
            </a:r>
            <a:endParaRPr lang="en-US" sz="4800" dirty="0"/>
          </a:p>
        </p:txBody>
      </p:sp>
      <p:sp>
        <p:nvSpPr>
          <p:cNvPr id="41988" name="Rectangle 3"/>
          <p:cNvSpPr>
            <a:spLocks noGrp="1" noChangeArrowheads="1"/>
          </p:cNvSpPr>
          <p:nvPr>
            <p:ph type="body" idx="1"/>
          </p:nvPr>
        </p:nvSpPr>
        <p:spPr>
          <a:xfrm>
            <a:off x="971550" y="1374942"/>
            <a:ext cx="7313613" cy="3139908"/>
          </a:xfrm>
        </p:spPr>
        <p:txBody>
          <a:bodyPr>
            <a:normAutofit lnSpcReduction="10000"/>
          </a:bodyPr>
          <a:lstStyle/>
          <a:p>
            <a:pPr eaLnBrk="1" hangingPunct="1">
              <a:lnSpc>
                <a:spcPct val="90000"/>
              </a:lnSpc>
              <a:spcAft>
                <a:spcPts val="600"/>
              </a:spcAft>
              <a:buFont typeface="Wingdings" charset="2"/>
              <a:buNone/>
            </a:pPr>
            <a:r>
              <a:rPr lang="en-US" sz="2000" dirty="0" smtClean="0"/>
              <a:t>Continue </a:t>
            </a:r>
            <a:r>
              <a:rPr lang="en-US" sz="2000" dirty="0"/>
              <a:t>with regular</a:t>
            </a:r>
            <a:r>
              <a:rPr lang="en-US" sz="2000" dirty="0" smtClean="0"/>
              <a:t> methadone/buprenorphine dosing </a:t>
            </a:r>
            <a:r>
              <a:rPr lang="en-US" sz="2000" dirty="0"/>
              <a:t>during </a:t>
            </a:r>
            <a:r>
              <a:rPr lang="en-US" sz="2000" dirty="0" smtClean="0"/>
              <a:t>labour</a:t>
            </a:r>
          </a:p>
          <a:p>
            <a:pPr eaLnBrk="1" hangingPunct="1">
              <a:lnSpc>
                <a:spcPct val="90000"/>
              </a:lnSpc>
              <a:spcAft>
                <a:spcPts val="600"/>
              </a:spcAft>
              <a:buFont typeface="Wingdings" charset="2"/>
              <a:buNone/>
            </a:pPr>
            <a:r>
              <a:rPr lang="en-US" sz="2000" dirty="0"/>
              <a:t>Adequate analgesia required – may need larger and/or more frequent doses because of tolerance</a:t>
            </a:r>
          </a:p>
          <a:p>
            <a:pPr eaLnBrk="1" hangingPunct="1">
              <a:lnSpc>
                <a:spcPct val="90000"/>
              </a:lnSpc>
              <a:spcAft>
                <a:spcPts val="600"/>
              </a:spcAft>
              <a:buFont typeface="Wingdings" charset="2"/>
              <a:buNone/>
            </a:pPr>
            <a:r>
              <a:rPr lang="en-US" sz="2000" dirty="0"/>
              <a:t>Urine toxicology if suspect illicit drug use </a:t>
            </a:r>
            <a:r>
              <a:rPr lang="en-US" sz="2000" dirty="0" smtClean="0"/>
              <a:t>– carries vs. non carries</a:t>
            </a:r>
          </a:p>
          <a:p>
            <a:pPr eaLnBrk="1" hangingPunct="1">
              <a:lnSpc>
                <a:spcPct val="90000"/>
              </a:lnSpc>
              <a:spcAft>
                <a:spcPts val="600"/>
              </a:spcAft>
              <a:buFont typeface="Wingdings" charset="2"/>
              <a:buNone/>
            </a:pPr>
            <a:r>
              <a:rPr lang="en-US" sz="2000" dirty="0" smtClean="0"/>
              <a:t>CAS notification if active illicit substance use or additional concerns</a:t>
            </a:r>
          </a:p>
          <a:p>
            <a:pPr eaLnBrk="1" hangingPunct="1">
              <a:lnSpc>
                <a:spcPct val="90000"/>
              </a:lnSpc>
              <a:spcAft>
                <a:spcPts val="600"/>
              </a:spcAft>
              <a:buFont typeface="Wingdings" charset="2"/>
              <a:buNone/>
            </a:pPr>
            <a:r>
              <a:rPr lang="en-US" sz="2000" dirty="0" smtClean="0"/>
              <a:t>Methadone </a:t>
            </a:r>
            <a:r>
              <a:rPr lang="en-US" sz="2000" dirty="0"/>
              <a:t>metabolites will not be identified unless requested</a:t>
            </a:r>
          </a:p>
          <a:p>
            <a:pPr eaLnBrk="1" hangingPunct="1">
              <a:lnSpc>
                <a:spcPct val="90000"/>
              </a:lnSpc>
              <a:spcAft>
                <a:spcPts val="600"/>
              </a:spcAft>
              <a:buFont typeface="Wingdings" charset="2"/>
              <a:buNone/>
            </a:pPr>
            <a:r>
              <a:rPr lang="en-US" sz="2000" dirty="0"/>
              <a:t>i.e.  Opioid results will reflect non-methadone opioid use </a:t>
            </a:r>
          </a:p>
        </p:txBody>
      </p:sp>
    </p:spTree>
    <p:extLst>
      <p:ext uri="{BB962C8B-B14F-4D97-AF65-F5344CB8AC3E}">
        <p14:creationId xmlns:p14="http://schemas.microsoft.com/office/powerpoint/2010/main" val="265844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solidFill>
            <a:schemeClr val="bg1"/>
          </a:solidFill>
        </p:spPr>
        <p:txBody>
          <a:bodyPr>
            <a:normAutofit fontScale="90000"/>
          </a:bodyPr>
          <a:lstStyle/>
          <a:p>
            <a:pPr eaLnBrk="1" hangingPunct="1">
              <a:defRPr/>
            </a:pPr>
            <a:r>
              <a:rPr lang="en-US" sz="3600" b="1" dirty="0">
                <a:solidFill>
                  <a:srgbClr val="7B9899"/>
                </a:solidFill>
                <a:ea typeface="+mj-ea"/>
                <a:cs typeface="+mj-cs"/>
              </a:rPr>
              <a:t/>
            </a:r>
            <a:br>
              <a:rPr lang="en-US" sz="3600" b="1" dirty="0">
                <a:solidFill>
                  <a:srgbClr val="7B9899"/>
                </a:solidFill>
                <a:ea typeface="+mj-ea"/>
                <a:cs typeface="+mj-cs"/>
              </a:rPr>
            </a:br>
            <a:r>
              <a:rPr lang="en-US" sz="3600" b="1" dirty="0">
                <a:solidFill>
                  <a:srgbClr val="7B9899"/>
                </a:solidFill>
                <a:ea typeface="+mj-ea"/>
                <a:cs typeface="+mj-cs"/>
              </a:rPr>
              <a:t/>
            </a:r>
            <a:br>
              <a:rPr lang="en-US" sz="3600" b="1" dirty="0">
                <a:solidFill>
                  <a:srgbClr val="7B9899"/>
                </a:solidFill>
                <a:ea typeface="+mj-ea"/>
                <a:cs typeface="+mj-cs"/>
              </a:rPr>
            </a:br>
            <a:r>
              <a:rPr lang="en-US" sz="3600" b="1" dirty="0">
                <a:solidFill>
                  <a:srgbClr val="7B9899"/>
                </a:solidFill>
                <a:ea typeface="+mj-ea"/>
                <a:cs typeface="+mj-cs"/>
              </a:rPr>
              <a:t/>
            </a:r>
            <a:br>
              <a:rPr lang="en-US" sz="3600" b="1" dirty="0">
                <a:solidFill>
                  <a:srgbClr val="7B9899"/>
                </a:solidFill>
                <a:ea typeface="+mj-ea"/>
                <a:cs typeface="+mj-cs"/>
              </a:rPr>
            </a:br>
            <a:r>
              <a:rPr lang="en-US" sz="3200" b="1" dirty="0">
                <a:solidFill>
                  <a:srgbClr val="7B9899"/>
                </a:solidFill>
                <a:ea typeface="+mj-ea"/>
                <a:cs typeface="+mj-cs"/>
              </a:rPr>
              <a:t>Maternal Dose review after giving birth</a:t>
            </a:r>
          </a:p>
        </p:txBody>
      </p:sp>
      <p:sp>
        <p:nvSpPr>
          <p:cNvPr id="48131" name="Rectangle 3"/>
          <p:cNvSpPr>
            <a:spLocks noGrp="1" noChangeArrowheads="1"/>
          </p:cNvSpPr>
          <p:nvPr>
            <p:ph sz="quarter" idx="1"/>
          </p:nvPr>
        </p:nvSpPr>
        <p:spPr>
          <a:xfrm>
            <a:off x="301625" y="1009933"/>
            <a:ext cx="8504238" cy="3564447"/>
          </a:xfrm>
        </p:spPr>
        <p:txBody>
          <a:bodyPr/>
          <a:lstStyle/>
          <a:p>
            <a:pPr eaLnBrk="1" hangingPunct="1">
              <a:buFontTx/>
              <a:buNone/>
            </a:pPr>
            <a:endParaRPr lang="en-US" b="1" dirty="0" smtClean="0"/>
          </a:p>
          <a:p>
            <a:pPr eaLnBrk="1" hangingPunct="1">
              <a:buFontTx/>
              <a:buNone/>
            </a:pPr>
            <a:r>
              <a:rPr lang="en-US" dirty="0" smtClean="0"/>
              <a:t>Dose </a:t>
            </a:r>
            <a:r>
              <a:rPr lang="en-US" dirty="0"/>
              <a:t>reduction after giving birth is </a:t>
            </a:r>
            <a:r>
              <a:rPr lang="en-US" dirty="0" smtClean="0"/>
              <a:t>recommended practice.</a:t>
            </a:r>
            <a:endParaRPr lang="en-US" dirty="0"/>
          </a:p>
          <a:p>
            <a:pPr eaLnBrk="1" hangingPunct="1">
              <a:buFontTx/>
              <a:buNone/>
            </a:pPr>
            <a:r>
              <a:rPr lang="en-US" dirty="0"/>
              <a:t>The maintenance dose should be reviewed in </a:t>
            </a:r>
            <a:r>
              <a:rPr lang="en-US" dirty="0" smtClean="0"/>
              <a:t>2-4 days following </a:t>
            </a:r>
            <a:r>
              <a:rPr lang="en-US" dirty="0"/>
              <a:t>birth, and regularly as indicated thereafter.</a:t>
            </a:r>
          </a:p>
        </p:txBody>
      </p:sp>
    </p:spTree>
    <p:extLst>
      <p:ext uri="{BB962C8B-B14F-4D97-AF65-F5344CB8AC3E}">
        <p14:creationId xmlns:p14="http://schemas.microsoft.com/office/powerpoint/2010/main" val="4245989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 y="0"/>
            <a:ext cx="9130473" cy="5143500"/>
          </a:xfrm>
          <a:prstGeom prst="rect">
            <a:avLst/>
          </a:prstGeom>
        </p:spPr>
      </p:pic>
      <p:sp>
        <p:nvSpPr>
          <p:cNvPr id="5" name="TextBox 4"/>
          <p:cNvSpPr txBox="1"/>
          <p:nvPr/>
        </p:nvSpPr>
        <p:spPr>
          <a:xfrm>
            <a:off x="163412" y="601980"/>
            <a:ext cx="4926748" cy="3939540"/>
          </a:xfrm>
          <a:prstGeom prst="rect">
            <a:avLst/>
          </a:prstGeom>
          <a:noFill/>
        </p:spPr>
        <p:txBody>
          <a:bodyPr wrap="square" rtlCol="0">
            <a:spAutoFit/>
          </a:bodyPr>
          <a:lstStyle/>
          <a:p>
            <a:r>
              <a:rPr lang="en-US" sz="5000" b="1" dirty="0" smtClean="0">
                <a:solidFill>
                  <a:schemeClr val="bg1"/>
                </a:solidFill>
                <a:latin typeface="Arial"/>
                <a:cs typeface="Arial Unicode MS"/>
              </a:rPr>
              <a:t>Neonatal Abstinence Syndrome – guidelines and policies</a:t>
            </a:r>
          </a:p>
        </p:txBody>
      </p:sp>
      <p:sp>
        <p:nvSpPr>
          <p:cNvPr id="6" name="TextBox 5"/>
          <p:cNvSpPr txBox="1"/>
          <p:nvPr/>
        </p:nvSpPr>
        <p:spPr>
          <a:xfrm>
            <a:off x="5700890" y="154929"/>
            <a:ext cx="3189111" cy="584775"/>
          </a:xfrm>
          <a:prstGeom prst="rect">
            <a:avLst/>
          </a:prstGeom>
          <a:noFill/>
        </p:spPr>
        <p:txBody>
          <a:bodyPr wrap="square" rtlCol="0">
            <a:spAutoFit/>
          </a:bodyPr>
          <a:lstStyle/>
          <a:p>
            <a:pPr algn="r"/>
            <a:r>
              <a:rPr lang="en-US" sz="1600" dirty="0" smtClean="0">
                <a:solidFill>
                  <a:srgbClr val="4F2683"/>
                </a:solidFill>
                <a:latin typeface="Arial"/>
                <a:cs typeface="Arial"/>
              </a:rPr>
              <a:t>anagement of Opioid Dependence During Pre</a:t>
            </a:r>
            <a:endParaRPr lang="en-US" sz="1600" dirty="0">
              <a:solidFill>
                <a:srgbClr val="4F2683"/>
              </a:solidFill>
              <a:latin typeface="Arial"/>
              <a:cs typeface="Arial"/>
            </a:endParaRPr>
          </a:p>
        </p:txBody>
      </p:sp>
    </p:spTree>
    <p:extLst>
      <p:ext uri="{BB962C8B-B14F-4D97-AF65-F5344CB8AC3E}">
        <p14:creationId xmlns:p14="http://schemas.microsoft.com/office/powerpoint/2010/main" val="3081058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713" y="88710"/>
            <a:ext cx="5895834" cy="4312693"/>
          </a:xfrm>
        </p:spPr>
      </p:pic>
    </p:spTree>
    <p:extLst>
      <p:ext uri="{BB962C8B-B14F-4D97-AF65-F5344CB8AC3E}">
        <p14:creationId xmlns:p14="http://schemas.microsoft.com/office/powerpoint/2010/main" val="1520616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0361" y="430388"/>
            <a:ext cx="8005704" cy="3908762"/>
          </a:xfrm>
          <a:prstGeom prst="rect">
            <a:avLst/>
          </a:prstGeom>
          <a:noFill/>
        </p:spPr>
        <p:txBody>
          <a:bodyPr wrap="square" rtlCol="0">
            <a:spAutoFit/>
          </a:bodyPr>
          <a:lstStyle/>
          <a:p>
            <a:endParaRPr lang="en-US" sz="2000" dirty="0">
              <a:solidFill>
                <a:schemeClr val="bg1"/>
              </a:solidFill>
              <a:latin typeface="Arial"/>
              <a:cs typeface="Arial Unicode MS"/>
            </a:endParaRPr>
          </a:p>
          <a:p>
            <a:pPr>
              <a:spcAft>
                <a:spcPts val="1200"/>
              </a:spcAft>
            </a:pPr>
            <a:r>
              <a:rPr lang="en-US" sz="3200" dirty="0" smtClean="0">
                <a:solidFill>
                  <a:srgbClr val="3C1B71"/>
                </a:solidFill>
                <a:latin typeface="Arial"/>
                <a:cs typeface="Arial Unicode MS"/>
              </a:rPr>
              <a:t>Objectives:</a:t>
            </a:r>
          </a:p>
          <a:p>
            <a:pPr marL="742950" indent="-742950">
              <a:spcAft>
                <a:spcPts val="1200"/>
              </a:spcAft>
              <a:buAutoNum type="arabicPeriod"/>
            </a:pPr>
            <a:r>
              <a:rPr lang="en-US" sz="2400" dirty="0" smtClean="0">
                <a:solidFill>
                  <a:srgbClr val="3C1B71"/>
                </a:solidFill>
                <a:latin typeface="Arial"/>
                <a:cs typeface="Arial Unicode MS"/>
              </a:rPr>
              <a:t>Management options for OAT during pregnancy.</a:t>
            </a:r>
          </a:p>
          <a:p>
            <a:pPr marL="742950" indent="-742950">
              <a:spcAft>
                <a:spcPts val="1200"/>
              </a:spcAft>
              <a:buAutoNum type="arabicPeriod"/>
            </a:pPr>
            <a:r>
              <a:rPr lang="en-US" sz="2400" dirty="0" smtClean="0">
                <a:solidFill>
                  <a:srgbClr val="3C1B71"/>
                </a:solidFill>
                <a:latin typeface="Arial"/>
                <a:cs typeface="Arial Unicode MS"/>
              </a:rPr>
              <a:t>Inpatient / intrapartum management of </a:t>
            </a:r>
            <a:r>
              <a:rPr lang="en-US" sz="2400" dirty="0" smtClean="0">
                <a:solidFill>
                  <a:srgbClr val="3C1B71"/>
                </a:solidFill>
                <a:latin typeface="Arial"/>
                <a:cs typeface="Arial Unicode MS"/>
              </a:rPr>
              <a:t>OUD patients</a:t>
            </a:r>
            <a:endParaRPr lang="en-US" sz="2400" dirty="0" smtClean="0">
              <a:solidFill>
                <a:srgbClr val="3C1B71"/>
              </a:solidFill>
              <a:latin typeface="Arial"/>
              <a:cs typeface="Arial Unicode MS"/>
            </a:endParaRPr>
          </a:p>
          <a:p>
            <a:pPr marL="742950" indent="-742950">
              <a:spcAft>
                <a:spcPts val="1200"/>
              </a:spcAft>
              <a:buAutoNum type="arabicPeriod"/>
            </a:pPr>
            <a:r>
              <a:rPr lang="en-US" sz="2400" dirty="0" smtClean="0">
                <a:solidFill>
                  <a:srgbClr val="3C1B71"/>
                </a:solidFill>
                <a:latin typeface="Arial"/>
                <a:cs typeface="Arial Unicode MS"/>
              </a:rPr>
              <a:t>NAS</a:t>
            </a:r>
            <a:r>
              <a:rPr lang="en-US" sz="2400" b="1" dirty="0" smtClean="0">
                <a:solidFill>
                  <a:srgbClr val="3C1B71"/>
                </a:solidFill>
                <a:latin typeface="Arial"/>
                <a:cs typeface="Arial Unicode MS"/>
              </a:rPr>
              <a:t> </a:t>
            </a:r>
            <a:r>
              <a:rPr lang="en-US" sz="2400" dirty="0" smtClean="0">
                <a:solidFill>
                  <a:srgbClr val="3C1B71"/>
                </a:solidFill>
                <a:latin typeface="Arial"/>
                <a:cs typeface="Arial Unicode MS"/>
              </a:rPr>
              <a:t>guidelines and hospital policies</a:t>
            </a:r>
          </a:p>
          <a:p>
            <a:endParaRPr lang="en-US" sz="6000" b="1" dirty="0" smtClean="0">
              <a:solidFill>
                <a:srgbClr val="000000"/>
              </a:solidFill>
              <a:latin typeface="Arial"/>
              <a:cs typeface="Arial Unicode MS"/>
            </a:endParaRPr>
          </a:p>
        </p:txBody>
      </p:sp>
      <p:sp>
        <p:nvSpPr>
          <p:cNvPr id="5" name="TextBox 4"/>
          <p:cNvSpPr txBox="1"/>
          <p:nvPr/>
        </p:nvSpPr>
        <p:spPr>
          <a:xfrm>
            <a:off x="5700890" y="78729"/>
            <a:ext cx="3189111" cy="584775"/>
          </a:xfrm>
          <a:prstGeom prst="rect">
            <a:avLst/>
          </a:prstGeom>
          <a:noFill/>
        </p:spPr>
        <p:txBody>
          <a:bodyPr wrap="square" rtlCol="0">
            <a:spAutoFit/>
          </a:bodyPr>
          <a:lstStyle/>
          <a:p>
            <a:pPr algn="r"/>
            <a:r>
              <a:rPr lang="en-US" sz="1600" dirty="0" smtClean="0">
                <a:solidFill>
                  <a:srgbClr val="4F2683"/>
                </a:solidFill>
                <a:latin typeface="Arial"/>
                <a:cs typeface="Arial"/>
              </a:rPr>
              <a:t>Management of Opioid Dependence During Pregnancy</a:t>
            </a:r>
          </a:p>
        </p:txBody>
      </p:sp>
    </p:spTree>
    <p:extLst>
      <p:ext uri="{BB962C8B-B14F-4D97-AF65-F5344CB8AC3E}">
        <p14:creationId xmlns:p14="http://schemas.microsoft.com/office/powerpoint/2010/main" val="15364417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Incidence of NAS</a:t>
            </a:r>
            <a:endParaRPr lang="en-US" dirty="0"/>
          </a:p>
        </p:txBody>
      </p:sp>
      <p:sp>
        <p:nvSpPr>
          <p:cNvPr id="3" name="Content Placeholder 2"/>
          <p:cNvSpPr>
            <a:spLocks noGrp="1"/>
          </p:cNvSpPr>
          <p:nvPr>
            <p:ph idx="1"/>
          </p:nvPr>
        </p:nvSpPr>
        <p:spPr>
          <a:xfrm>
            <a:off x="457200" y="947667"/>
            <a:ext cx="8229600" cy="3394472"/>
          </a:xfrm>
        </p:spPr>
        <p:txBody>
          <a:bodyPr>
            <a:normAutofit/>
          </a:bodyPr>
          <a:lstStyle/>
          <a:p>
            <a:pPr marL="0" indent="0">
              <a:spcAft>
                <a:spcPts val="600"/>
              </a:spcAft>
              <a:buNone/>
            </a:pPr>
            <a:r>
              <a:rPr lang="en-US" dirty="0" smtClean="0"/>
              <a:t>In Canada:</a:t>
            </a:r>
          </a:p>
          <a:p>
            <a:pPr marL="0" indent="0">
              <a:spcAft>
                <a:spcPts val="600"/>
              </a:spcAft>
              <a:buNone/>
            </a:pPr>
            <a:r>
              <a:rPr lang="en-US" dirty="0" smtClean="0"/>
              <a:t>3.8 </a:t>
            </a:r>
            <a:r>
              <a:rPr lang="en-US" dirty="0"/>
              <a:t>infants out of 1,000 births </a:t>
            </a:r>
            <a:endParaRPr lang="en-US" dirty="0" smtClean="0"/>
          </a:p>
          <a:p>
            <a:pPr marL="0" indent="0">
              <a:spcAft>
                <a:spcPts val="600"/>
              </a:spcAft>
              <a:buNone/>
            </a:pPr>
            <a:r>
              <a:rPr lang="en-US" dirty="0" smtClean="0"/>
              <a:t>In Ontario</a:t>
            </a:r>
            <a:r>
              <a:rPr lang="en-US" dirty="0"/>
              <a:t>: </a:t>
            </a:r>
          </a:p>
          <a:p>
            <a:pPr marL="0" indent="0">
              <a:spcAft>
                <a:spcPts val="600"/>
              </a:spcAft>
              <a:buNone/>
            </a:pPr>
            <a:r>
              <a:rPr lang="en-US" dirty="0" smtClean="0"/>
              <a:t>0.9 </a:t>
            </a:r>
            <a:r>
              <a:rPr lang="en-US" dirty="0"/>
              <a:t>infants out of 1,000 births (2002-2003) </a:t>
            </a:r>
            <a:r>
              <a:rPr lang="en-US" dirty="0" smtClean="0"/>
              <a:t> </a:t>
            </a:r>
          </a:p>
          <a:p>
            <a:pPr marL="0" indent="0">
              <a:spcAft>
                <a:spcPts val="600"/>
              </a:spcAft>
              <a:buNone/>
            </a:pPr>
            <a:r>
              <a:rPr lang="en-US" dirty="0" smtClean="0"/>
              <a:t>5.1 </a:t>
            </a:r>
            <a:r>
              <a:rPr lang="en-US" dirty="0"/>
              <a:t>infants out of 1,000 births (2011–2012) </a:t>
            </a:r>
            <a:endParaRPr lang="en-US" dirty="0" smtClean="0"/>
          </a:p>
          <a:p>
            <a:pPr marL="0" indent="0">
              <a:buNone/>
            </a:pPr>
            <a:r>
              <a:rPr lang="en-US" sz="1500" dirty="0" smtClean="0"/>
              <a:t>Canadian </a:t>
            </a:r>
            <a:r>
              <a:rPr lang="en-US" sz="1500" dirty="0"/>
              <a:t>Centre on Substance Abuse. 2015 Prescription Opioids. http://www.ccsa.ca/Resource%20Library/CCSA-Canadian</a:t>
            </a:r>
          </a:p>
        </p:txBody>
      </p:sp>
    </p:spTree>
    <p:extLst>
      <p:ext uri="{BB962C8B-B14F-4D97-AF65-F5344CB8AC3E}">
        <p14:creationId xmlns:p14="http://schemas.microsoft.com/office/powerpoint/2010/main" val="1007900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1625" y="0"/>
            <a:ext cx="8534400" cy="844154"/>
          </a:xfrm>
        </p:spPr>
        <p:txBody>
          <a:bodyPr/>
          <a:lstStyle/>
          <a:p>
            <a:pPr eaLnBrk="1" hangingPunct="1"/>
            <a:r>
              <a:rPr lang="en-US" sz="4000" dirty="0">
                <a:solidFill>
                  <a:srgbClr val="7B9899"/>
                </a:solidFill>
              </a:rPr>
              <a:t>Neonatal Abstinence Syndrome</a:t>
            </a:r>
          </a:p>
        </p:txBody>
      </p:sp>
      <p:sp>
        <p:nvSpPr>
          <p:cNvPr id="44035" name="Rectangle 3"/>
          <p:cNvSpPr>
            <a:spLocks noGrp="1" noChangeArrowheads="1"/>
          </p:cNvSpPr>
          <p:nvPr>
            <p:ph sz="quarter" idx="1"/>
          </p:nvPr>
        </p:nvSpPr>
        <p:spPr>
          <a:xfrm>
            <a:off x="301625" y="1145381"/>
            <a:ext cx="8504238" cy="3429000"/>
          </a:xfrm>
        </p:spPr>
        <p:txBody>
          <a:bodyPr>
            <a:normAutofit/>
          </a:bodyPr>
          <a:lstStyle/>
          <a:p>
            <a:pPr>
              <a:lnSpc>
                <a:spcPct val="90000"/>
              </a:lnSpc>
            </a:pPr>
            <a:r>
              <a:rPr lang="en-US" sz="2800" dirty="0" smtClean="0"/>
              <a:t>Up </a:t>
            </a:r>
            <a:r>
              <a:rPr lang="en-US" sz="2800" dirty="0"/>
              <a:t>to 85% of neonates will exhibit NAS born to women on </a:t>
            </a:r>
            <a:r>
              <a:rPr lang="en-US" sz="2800" dirty="0" smtClean="0"/>
              <a:t>Methadone and/or Buprenorphine</a:t>
            </a:r>
          </a:p>
          <a:p>
            <a:pPr eaLnBrk="1" hangingPunct="1">
              <a:lnSpc>
                <a:spcPct val="90000"/>
              </a:lnSpc>
            </a:pPr>
            <a:r>
              <a:rPr lang="en-US" sz="2800" dirty="0"/>
              <a:t>Neonatal withdrawal occurs in 40-60% of infants born to women on opioids such as heroin</a:t>
            </a:r>
          </a:p>
          <a:p>
            <a:pPr eaLnBrk="1" hangingPunct="1">
              <a:lnSpc>
                <a:spcPct val="90000"/>
              </a:lnSpc>
            </a:pPr>
            <a:r>
              <a:rPr lang="en-US" sz="2800" dirty="0"/>
              <a:t>The presentation of withdrawal</a:t>
            </a:r>
            <a:r>
              <a:rPr lang="en-US" sz="2800" dirty="0" smtClean="0"/>
              <a:t> can depend </a:t>
            </a:r>
            <a:r>
              <a:rPr lang="en-US" sz="2800" dirty="0"/>
              <a:t>on the timing of the mother’s last dose of opioid before </a:t>
            </a:r>
            <a:r>
              <a:rPr lang="en-US" sz="2800" dirty="0" smtClean="0"/>
              <a:t>delivery</a:t>
            </a:r>
            <a:endParaRPr lang="en-US" sz="2800" dirty="0"/>
          </a:p>
        </p:txBody>
      </p:sp>
    </p:spTree>
    <p:extLst>
      <p:ext uri="{BB962C8B-B14F-4D97-AF65-F5344CB8AC3E}">
        <p14:creationId xmlns:p14="http://schemas.microsoft.com/office/powerpoint/2010/main" val="23303174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3850" y="195263"/>
            <a:ext cx="8534400" cy="569119"/>
          </a:xfrm>
        </p:spPr>
        <p:txBody>
          <a:bodyPr>
            <a:normAutofit fontScale="90000"/>
          </a:bodyPr>
          <a:lstStyle/>
          <a:p>
            <a:pPr eaLnBrk="1" hangingPunct="1"/>
            <a:r>
              <a:rPr lang="en-US" dirty="0">
                <a:solidFill>
                  <a:srgbClr val="7B9899"/>
                </a:solidFill>
              </a:rPr>
              <a:t>Signs and symptoms of NAS</a:t>
            </a:r>
          </a:p>
        </p:txBody>
      </p:sp>
      <p:sp>
        <p:nvSpPr>
          <p:cNvPr id="46083" name="Rectangle 3"/>
          <p:cNvSpPr>
            <a:spLocks noGrp="1" noChangeArrowheads="1"/>
          </p:cNvSpPr>
          <p:nvPr>
            <p:ph sz="quarter" idx="1"/>
          </p:nvPr>
        </p:nvSpPr>
        <p:spPr>
          <a:xfrm>
            <a:off x="323850" y="1006079"/>
            <a:ext cx="8504238" cy="3429000"/>
          </a:xfrm>
        </p:spPr>
        <p:txBody>
          <a:bodyPr>
            <a:normAutofit fontScale="92500"/>
          </a:bodyPr>
          <a:lstStyle/>
          <a:p>
            <a:pPr eaLnBrk="1" hangingPunct="1">
              <a:lnSpc>
                <a:spcPct val="90000"/>
              </a:lnSpc>
              <a:buFontTx/>
              <a:buChar char="o"/>
            </a:pPr>
            <a:r>
              <a:rPr lang="en-US" sz="2400" dirty="0" smtClean="0"/>
              <a:t>CNS disturbances (excessive high pitched cry, poor sleeplessness, increased muscle tone, tremors and convulsions, excoriation)</a:t>
            </a:r>
          </a:p>
          <a:p>
            <a:pPr eaLnBrk="1" hangingPunct="1">
              <a:lnSpc>
                <a:spcPct val="90000"/>
              </a:lnSpc>
              <a:buFontTx/>
              <a:buChar char="o"/>
            </a:pPr>
            <a:r>
              <a:rPr lang="en-US" sz="2400" dirty="0" smtClean="0"/>
              <a:t>Gastrointestinal </a:t>
            </a:r>
            <a:r>
              <a:rPr lang="en-US" sz="2400" dirty="0"/>
              <a:t>disturbances (excessive/poor sucking, regurgitation, projectile vomiting, loose/watery stools, weight loss</a:t>
            </a:r>
            <a:r>
              <a:rPr lang="en-US" sz="2400" dirty="0" smtClean="0"/>
              <a:t>)</a:t>
            </a:r>
            <a:endParaRPr lang="en-US" sz="2400" dirty="0"/>
          </a:p>
          <a:p>
            <a:pPr eaLnBrk="1" hangingPunct="1">
              <a:lnSpc>
                <a:spcPct val="90000"/>
              </a:lnSpc>
              <a:buFontTx/>
              <a:buChar char="o"/>
            </a:pPr>
            <a:r>
              <a:rPr lang="en-US" sz="2400" dirty="0"/>
              <a:t>Metabolic disturbances (sweating, hyperthermia, mottling, nasal stuffiness, sneezing, nasal flaring, dyspnea)</a:t>
            </a:r>
          </a:p>
          <a:p>
            <a:pPr eaLnBrk="1" hangingPunct="1">
              <a:lnSpc>
                <a:spcPct val="90000"/>
              </a:lnSpc>
              <a:buFontTx/>
              <a:buChar char="o"/>
            </a:pPr>
            <a:endParaRPr lang="en-US" sz="2400" dirty="0"/>
          </a:p>
        </p:txBody>
      </p:sp>
      <p:pic>
        <p:nvPicPr>
          <p:cNvPr id="46084" name="Picture 6"/>
          <p:cNvPicPr>
            <a:picLocks noChangeAspect="1" noChangeArrowheads="1"/>
          </p:cNvPicPr>
          <p:nvPr/>
        </p:nvPicPr>
        <p:blipFill>
          <a:blip r:embed="rId2"/>
          <a:srcRect/>
          <a:stretch>
            <a:fillRect/>
          </a:stretch>
        </p:blipFill>
        <p:spPr bwMode="auto">
          <a:xfrm>
            <a:off x="7885113" y="303610"/>
            <a:ext cx="781050" cy="571500"/>
          </a:xfrm>
          <a:prstGeom prst="rect">
            <a:avLst/>
          </a:prstGeom>
          <a:noFill/>
          <a:ln w="9525">
            <a:noFill/>
            <a:miter lim="800000"/>
            <a:headEnd/>
            <a:tailEnd/>
          </a:ln>
        </p:spPr>
      </p:pic>
    </p:spTree>
    <p:extLst>
      <p:ext uri="{BB962C8B-B14F-4D97-AF65-F5344CB8AC3E}">
        <p14:creationId xmlns:p14="http://schemas.microsoft.com/office/powerpoint/2010/main" val="27460906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Neonatal Abstinence Syndrome Clinical Practice Guidelines, Revised 2016</a:t>
            </a:r>
            <a:endParaRPr lang="en-US" sz="32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263" y="1323975"/>
            <a:ext cx="2657475"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912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1625" y="171450"/>
            <a:ext cx="8534400" cy="1247917"/>
          </a:xfrm>
        </p:spPr>
        <p:txBody>
          <a:bodyPr>
            <a:normAutofit fontScale="90000"/>
          </a:bodyPr>
          <a:lstStyle/>
          <a:p>
            <a:pPr eaLnBrk="1" fontAlgn="auto" hangingPunct="1">
              <a:spcAft>
                <a:spcPts val="0"/>
              </a:spcAft>
              <a:defRPr/>
            </a:pPr>
            <a:r>
              <a:rPr lang="en-US" sz="3600" b="1" dirty="0">
                <a:ea typeface="+mj-ea"/>
                <a:cs typeface="+mj-cs"/>
              </a:rPr>
              <a:t>Relationship between methadone dose</a:t>
            </a:r>
            <a:br>
              <a:rPr lang="en-US" sz="3600" b="1" dirty="0">
                <a:ea typeface="+mj-ea"/>
                <a:cs typeface="+mj-cs"/>
              </a:rPr>
            </a:br>
            <a:r>
              <a:rPr lang="en-US" sz="3600" b="1" dirty="0">
                <a:ea typeface="+mj-ea"/>
                <a:cs typeface="+mj-cs"/>
              </a:rPr>
              <a:t>and neonatal abstinence syndrome</a:t>
            </a:r>
            <a:r>
              <a:rPr lang="en-US" sz="2700" b="1" dirty="0">
                <a:ea typeface="+mj-ea"/>
                <a:cs typeface="+mj-cs"/>
              </a:rPr>
              <a:t/>
            </a:r>
            <a:br>
              <a:rPr lang="en-US" sz="2700" b="1" dirty="0">
                <a:ea typeface="+mj-ea"/>
                <a:cs typeface="+mj-cs"/>
              </a:rPr>
            </a:br>
            <a:endParaRPr lang="en-US" sz="2700" b="1" dirty="0">
              <a:ea typeface="+mj-ea"/>
              <a:cs typeface="+mj-cs"/>
            </a:endParaRPr>
          </a:p>
        </p:txBody>
      </p:sp>
      <p:sp>
        <p:nvSpPr>
          <p:cNvPr id="45059" name="Rectangle 3"/>
          <p:cNvSpPr>
            <a:spLocks noGrp="1" noChangeArrowheads="1"/>
          </p:cNvSpPr>
          <p:nvPr>
            <p:ph sz="quarter" idx="1"/>
          </p:nvPr>
        </p:nvSpPr>
        <p:spPr>
          <a:xfrm>
            <a:off x="403983" y="1419367"/>
            <a:ext cx="8504238" cy="3155014"/>
          </a:xfrm>
        </p:spPr>
        <p:txBody>
          <a:bodyPr/>
          <a:lstStyle/>
          <a:p>
            <a:pPr eaLnBrk="1" hangingPunct="1">
              <a:buFontTx/>
              <a:buNone/>
            </a:pPr>
            <a:r>
              <a:rPr lang="en-US" dirty="0" smtClean="0"/>
              <a:t>Multiple </a:t>
            </a:r>
            <a:r>
              <a:rPr lang="en-US" dirty="0"/>
              <a:t>factors contribute to the severity of NAS in children born to opioid-dependent women including maternal smoking, heroin use, and benzodiazepine dependence. </a:t>
            </a:r>
          </a:p>
          <a:p>
            <a:pPr eaLnBrk="1" hangingPunct="1">
              <a:buFontTx/>
              <a:buNone/>
            </a:pPr>
            <a:r>
              <a:rPr lang="en-US" dirty="0"/>
              <a:t>There is no clear dose–response relationship between methadone and risk of NAS.</a:t>
            </a:r>
          </a:p>
        </p:txBody>
      </p:sp>
    </p:spTree>
    <p:extLst>
      <p:ext uri="{BB962C8B-B14F-4D97-AF65-F5344CB8AC3E}">
        <p14:creationId xmlns:p14="http://schemas.microsoft.com/office/powerpoint/2010/main" val="11528593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radio-contolled-office-clocks-silver-large"/>
          <p:cNvPicPr>
            <a:picLocks noChangeAspect="1" noChangeArrowheads="1"/>
          </p:cNvPicPr>
          <p:nvPr/>
        </p:nvPicPr>
        <p:blipFill>
          <a:blip r:embed="rId2"/>
          <a:srcRect/>
          <a:stretch>
            <a:fillRect/>
          </a:stretch>
        </p:blipFill>
        <p:spPr bwMode="auto">
          <a:xfrm>
            <a:off x="5667376" y="228600"/>
            <a:ext cx="3476625" cy="2743200"/>
          </a:xfrm>
          <a:prstGeom prst="rect">
            <a:avLst/>
          </a:prstGeom>
          <a:noFill/>
          <a:ln w="9525">
            <a:noFill/>
            <a:miter lim="800000"/>
            <a:headEnd/>
            <a:tailEnd/>
          </a:ln>
        </p:spPr>
      </p:pic>
      <p:sp>
        <p:nvSpPr>
          <p:cNvPr id="6146" name="Rectangle 2"/>
          <p:cNvSpPr>
            <a:spLocks noGrp="1" noChangeArrowheads="1"/>
          </p:cNvSpPr>
          <p:nvPr>
            <p:ph type="title"/>
          </p:nvPr>
        </p:nvSpPr>
        <p:spPr>
          <a:xfrm>
            <a:off x="-914400" y="816372"/>
            <a:ext cx="7531596" cy="1238880"/>
          </a:xfrm>
        </p:spPr>
        <p:txBody>
          <a:bodyPr>
            <a:normAutofit fontScale="90000"/>
          </a:bodyPr>
          <a:lstStyle/>
          <a:p>
            <a:pPr>
              <a:defRPr/>
            </a:pPr>
            <a:r>
              <a:rPr lang="en-US" dirty="0" smtClean="0">
                <a:cs typeface="+mj-cs"/>
              </a:rPr>
              <a:t>			Timing </a:t>
            </a:r>
            <a:r>
              <a:rPr lang="en-US" dirty="0">
                <a:cs typeface="+mj-cs"/>
              </a:rPr>
              <a:t>of</a:t>
            </a:r>
            <a:r>
              <a:rPr lang="en-US" dirty="0" smtClean="0">
                <a:cs typeface="+mj-cs"/>
              </a:rPr>
              <a:t>  Withdrawal </a:t>
            </a:r>
            <a:br>
              <a:rPr lang="en-US" dirty="0" smtClean="0">
                <a:cs typeface="+mj-cs"/>
              </a:rPr>
            </a:br>
            <a:r>
              <a:rPr lang="en-US" dirty="0" smtClean="0">
                <a:cs typeface="+mj-cs"/>
              </a:rPr>
              <a:t>			Symptoms</a:t>
            </a:r>
            <a:endParaRPr lang="en-US" dirty="0">
              <a:cs typeface="+mj-cs"/>
            </a:endParaRPr>
          </a:p>
        </p:txBody>
      </p:sp>
      <p:sp>
        <p:nvSpPr>
          <p:cNvPr id="50180" name="Rectangle 3"/>
          <p:cNvSpPr>
            <a:spLocks noGrp="1" noChangeArrowheads="1"/>
          </p:cNvSpPr>
          <p:nvPr>
            <p:ph type="body" idx="1"/>
          </p:nvPr>
        </p:nvSpPr>
        <p:spPr>
          <a:xfrm>
            <a:off x="228600" y="2971801"/>
            <a:ext cx="8229600" cy="1908572"/>
          </a:xfrm>
        </p:spPr>
        <p:txBody>
          <a:bodyPr>
            <a:normAutofit/>
          </a:bodyPr>
          <a:lstStyle/>
          <a:p>
            <a:pPr>
              <a:lnSpc>
                <a:spcPct val="90000"/>
              </a:lnSpc>
              <a:spcAft>
                <a:spcPts val="0"/>
              </a:spcAft>
              <a:buFontTx/>
              <a:buNone/>
            </a:pPr>
            <a:r>
              <a:rPr lang="en-US" sz="2000" dirty="0" smtClean="0"/>
              <a:t>Withdrawal symptoms usually present by 12 </a:t>
            </a:r>
            <a:r>
              <a:rPr lang="en-US" sz="2000" dirty="0"/>
              <a:t>hours after birth and</a:t>
            </a:r>
            <a:r>
              <a:rPr lang="en-US" sz="2000" dirty="0" smtClean="0"/>
              <a:t> peak </a:t>
            </a:r>
            <a:r>
              <a:rPr lang="en-US" sz="2000" dirty="0"/>
              <a:t>within 36 to 48 </a:t>
            </a:r>
            <a:r>
              <a:rPr lang="en-US" sz="2000" dirty="0" smtClean="0"/>
              <a:t>hours.</a:t>
            </a:r>
          </a:p>
          <a:p>
            <a:pPr>
              <a:lnSpc>
                <a:spcPct val="90000"/>
              </a:lnSpc>
              <a:spcAft>
                <a:spcPts val="0"/>
              </a:spcAft>
              <a:buFontTx/>
              <a:buNone/>
            </a:pPr>
            <a:r>
              <a:rPr lang="en-US" sz="2000" dirty="0" smtClean="0"/>
              <a:t>Minimum 72 hour stay as per LHSC policy</a:t>
            </a:r>
          </a:p>
          <a:p>
            <a:pPr>
              <a:lnSpc>
                <a:spcPct val="90000"/>
              </a:lnSpc>
              <a:spcAft>
                <a:spcPts val="0"/>
              </a:spcAft>
              <a:buFontTx/>
              <a:buNone/>
            </a:pPr>
            <a:r>
              <a:rPr lang="en-US" sz="2000" dirty="0" smtClean="0"/>
              <a:t>May increase mother baby unit stay to 120 hours</a:t>
            </a:r>
            <a:endParaRPr lang="en-US" sz="2000" dirty="0"/>
          </a:p>
        </p:txBody>
      </p:sp>
    </p:spTree>
    <p:extLst>
      <p:ext uri="{BB962C8B-B14F-4D97-AF65-F5344CB8AC3E}">
        <p14:creationId xmlns:p14="http://schemas.microsoft.com/office/powerpoint/2010/main" val="1929649299"/>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Finnegan’s NAS Scoring System</a:t>
            </a:r>
          </a:p>
        </p:txBody>
      </p:sp>
      <p:sp>
        <p:nvSpPr>
          <p:cNvPr id="52227" name="Rectangle 3"/>
          <p:cNvSpPr>
            <a:spLocks noGrp="1" noChangeArrowheads="1"/>
          </p:cNvSpPr>
          <p:nvPr>
            <p:ph type="body" idx="1"/>
          </p:nvPr>
        </p:nvSpPr>
        <p:spPr>
          <a:xfrm>
            <a:off x="301625" y="1145381"/>
            <a:ext cx="8504238" cy="3429000"/>
          </a:xfrm>
        </p:spPr>
        <p:txBody>
          <a:bodyPr>
            <a:normAutofit fontScale="92500" lnSpcReduction="20000"/>
          </a:bodyPr>
          <a:lstStyle/>
          <a:p>
            <a:r>
              <a:rPr lang="en-US" sz="2800" dirty="0"/>
              <a:t>21 symptoms classified in the 3 categories of physiological disturbance:</a:t>
            </a:r>
            <a:endParaRPr lang="en-US" sz="2800" dirty="0" smtClean="0"/>
          </a:p>
          <a:p>
            <a:pPr>
              <a:buNone/>
            </a:pPr>
            <a:r>
              <a:rPr lang="en-US" sz="2800" dirty="0" smtClean="0"/>
              <a:t>	CNS/Autonomic/Gastrointestinal</a:t>
            </a:r>
            <a:endParaRPr lang="en-US" sz="2800" dirty="0"/>
          </a:p>
          <a:p>
            <a:r>
              <a:rPr lang="en-US" sz="2800" dirty="0"/>
              <a:t>Assess for the presence of symptoms and degree of severity of symptoms over time</a:t>
            </a:r>
          </a:p>
          <a:p>
            <a:r>
              <a:rPr lang="en-US" sz="2800" dirty="0"/>
              <a:t>2 to 4 hour intervals – baseline at 2 hours of age then begin 4 hour intervals  </a:t>
            </a:r>
          </a:p>
        </p:txBody>
      </p:sp>
    </p:spTree>
    <p:extLst>
      <p:ext uri="{BB962C8B-B14F-4D97-AF65-F5344CB8AC3E}">
        <p14:creationId xmlns:p14="http://schemas.microsoft.com/office/powerpoint/2010/main" val="366831721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baby%20sleeping.jpg"/>
          <p:cNvPicPr>
            <a:picLocks noChangeAspect="1" noChangeArrowheads="1"/>
          </p:cNvPicPr>
          <p:nvPr/>
        </p:nvPicPr>
        <p:blipFill>
          <a:blip r:embed="rId2"/>
          <a:srcRect/>
          <a:stretch>
            <a:fillRect/>
          </a:stretch>
        </p:blipFill>
        <p:spPr bwMode="auto">
          <a:xfrm>
            <a:off x="6715125" y="0"/>
            <a:ext cx="2428875" cy="1214438"/>
          </a:xfrm>
          <a:prstGeom prst="rect">
            <a:avLst/>
          </a:prstGeom>
          <a:noFill/>
          <a:ln w="9525">
            <a:noFill/>
            <a:miter lim="800000"/>
            <a:headEnd/>
            <a:tailEnd/>
          </a:ln>
        </p:spPr>
      </p:pic>
      <p:sp>
        <p:nvSpPr>
          <p:cNvPr id="8194" name="Rectangle 2"/>
          <p:cNvSpPr>
            <a:spLocks noGrp="1" noChangeArrowheads="1"/>
          </p:cNvSpPr>
          <p:nvPr>
            <p:ph type="title"/>
          </p:nvPr>
        </p:nvSpPr>
        <p:spPr/>
        <p:txBody>
          <a:bodyPr/>
          <a:lstStyle/>
          <a:p>
            <a:pPr eaLnBrk="1" hangingPunct="1">
              <a:defRPr/>
            </a:pPr>
            <a:r>
              <a:rPr lang="en-US" dirty="0" smtClean="0">
                <a:cs typeface="+mj-cs"/>
              </a:rPr>
              <a:t>Assessment of Withdrawal</a:t>
            </a:r>
          </a:p>
        </p:txBody>
      </p:sp>
      <p:sp>
        <p:nvSpPr>
          <p:cNvPr id="53252" name="Rectangle 3"/>
          <p:cNvSpPr>
            <a:spLocks noGrp="1" noChangeArrowheads="1"/>
          </p:cNvSpPr>
          <p:nvPr>
            <p:ph type="body" idx="1"/>
          </p:nvPr>
        </p:nvSpPr>
        <p:spPr>
          <a:xfrm>
            <a:off x="357188" y="1178719"/>
            <a:ext cx="8229600" cy="3342085"/>
          </a:xfrm>
        </p:spPr>
        <p:txBody>
          <a:bodyPr>
            <a:normAutofit/>
          </a:bodyPr>
          <a:lstStyle/>
          <a:p>
            <a:pPr eaLnBrk="1" hangingPunct="1">
              <a:lnSpc>
                <a:spcPct val="90000"/>
              </a:lnSpc>
            </a:pPr>
            <a:r>
              <a:rPr lang="en-US" sz="2400" dirty="0"/>
              <a:t>Finnegan’s NAS scoring system was designed for term babies on four-hourly feeds (modify for preterm infants</a:t>
            </a:r>
            <a:r>
              <a:rPr lang="en-US" sz="2400" dirty="0" smtClean="0"/>
              <a:t>)</a:t>
            </a:r>
            <a:endParaRPr lang="en-US" sz="2400" dirty="0"/>
          </a:p>
          <a:p>
            <a:pPr eaLnBrk="1" hangingPunct="1">
              <a:lnSpc>
                <a:spcPct val="90000"/>
              </a:lnSpc>
            </a:pPr>
            <a:r>
              <a:rPr lang="en-US" sz="2400" dirty="0"/>
              <a:t>Scoring should be performed 30 minutes to one hour after a feed, before baby falls asleep</a:t>
            </a:r>
          </a:p>
          <a:p>
            <a:pPr eaLnBrk="1" hangingPunct="1">
              <a:lnSpc>
                <a:spcPct val="90000"/>
              </a:lnSpc>
              <a:spcAft>
                <a:spcPts val="600"/>
              </a:spcAft>
              <a:buFontTx/>
              <a:buNone/>
            </a:pPr>
            <a:r>
              <a:rPr lang="en-US" sz="1600" dirty="0"/>
              <a:t> </a:t>
            </a:r>
            <a:r>
              <a:rPr lang="en-US" sz="1200" dirty="0" smtClean="0">
                <a:solidFill>
                  <a:schemeClr val="tx2"/>
                </a:solidFill>
              </a:rPr>
              <a:t>Finnegan </a:t>
            </a:r>
            <a:r>
              <a:rPr lang="en-US" sz="1200" dirty="0">
                <a:solidFill>
                  <a:schemeClr val="tx2"/>
                </a:solidFill>
              </a:rPr>
              <a:t>L. Management of neonatal abstinence. Adapted from: Current Therapy in Neonatal-Perinatal Medicine, N. Nelson (Ed). B. C. Decker, Inc., Publisher, Ontario, Canada, 1985, pp. 262-270.</a:t>
            </a:r>
          </a:p>
          <a:p>
            <a:pPr eaLnBrk="1" hangingPunct="1">
              <a:lnSpc>
                <a:spcPct val="90000"/>
              </a:lnSpc>
              <a:spcAft>
                <a:spcPts val="600"/>
              </a:spcAft>
              <a:buFontTx/>
              <a:buNone/>
            </a:pPr>
            <a:r>
              <a:rPr lang="en-US" sz="1200" dirty="0">
                <a:solidFill>
                  <a:schemeClr val="tx2"/>
                </a:solidFill>
              </a:rPr>
              <a:t> Doberczak T, Kandall S, Wilets I. Neonatal opiate abstinence syndrome in term and preterm infants. J Pediatrics 1991;118:933-937. </a:t>
            </a:r>
          </a:p>
          <a:p>
            <a:pPr eaLnBrk="1" hangingPunct="1">
              <a:lnSpc>
                <a:spcPct val="90000"/>
              </a:lnSpc>
              <a:buFontTx/>
              <a:buNone/>
            </a:pPr>
            <a:endParaRPr lang="en-US" sz="1800" dirty="0">
              <a:solidFill>
                <a:schemeClr val="tx2"/>
              </a:solidFill>
            </a:endParaRPr>
          </a:p>
        </p:txBody>
      </p:sp>
    </p:spTree>
    <p:extLst>
      <p:ext uri="{BB962C8B-B14F-4D97-AF65-F5344CB8AC3E}">
        <p14:creationId xmlns:p14="http://schemas.microsoft.com/office/powerpoint/2010/main" val="113880611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1" y="228600"/>
            <a:ext cx="6781800" cy="571500"/>
          </a:xfrm>
        </p:spPr>
        <p:txBody>
          <a:bodyPr>
            <a:normAutofit fontScale="90000"/>
          </a:bodyPr>
          <a:lstStyle/>
          <a:p>
            <a:r>
              <a:rPr lang="en-US" sz="4400" dirty="0">
                <a:solidFill>
                  <a:schemeClr val="accent1"/>
                </a:solidFill>
              </a:rPr>
              <a:t>Neonatal Care</a:t>
            </a:r>
          </a:p>
        </p:txBody>
      </p:sp>
      <p:graphicFrame>
        <p:nvGraphicFramePr>
          <p:cNvPr id="20529" name="Group 49"/>
          <p:cNvGraphicFramePr>
            <a:graphicFrameLocks noGrp="1"/>
          </p:cNvGraphicFramePr>
          <p:nvPr>
            <p:ph idx="1"/>
            <p:extLst>
              <p:ext uri="{D42A27DB-BD31-4B8C-83A1-F6EECF244321}">
                <p14:modId xmlns:p14="http://schemas.microsoft.com/office/powerpoint/2010/main" val="4290438519"/>
              </p:ext>
            </p:extLst>
          </p:nvPr>
        </p:nvGraphicFramePr>
        <p:xfrm>
          <a:off x="250825" y="1113235"/>
          <a:ext cx="8497888" cy="4242017"/>
        </p:xfrm>
        <a:graphic>
          <a:graphicData uri="http://schemas.openxmlformats.org/drawingml/2006/table">
            <a:tbl>
              <a:tblPr/>
              <a:tblGrid>
                <a:gridCol w="4114800"/>
                <a:gridCol w="4383088"/>
              </a:tblGrid>
              <a:tr h="697706">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900" b="1" i="0" u="none" strike="noStrike" cap="none" normalizeH="0" baseline="0" dirty="0">
                          <a:ln>
                            <a:noFill/>
                          </a:ln>
                          <a:solidFill>
                            <a:schemeClr val="tx2"/>
                          </a:solidFill>
                          <a:effectLst/>
                          <a:latin typeface="Verdana" charset="0"/>
                          <a:ea typeface="ＭＳ Ｐゴシック" charset="-128"/>
                          <a:cs typeface="ＭＳ Ｐゴシック" charset="-128"/>
                        </a:rPr>
                        <a:t>Non – pharmalogical</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900" b="1" i="0" u="none" strike="noStrike" cap="none" normalizeH="0" baseline="0" dirty="0">
                          <a:ln>
                            <a:noFill/>
                          </a:ln>
                          <a:solidFill>
                            <a:schemeClr val="tx2"/>
                          </a:solidFill>
                          <a:effectLst/>
                          <a:latin typeface="Verdana" charset="0"/>
                          <a:ea typeface="ＭＳ Ｐゴシック" charset="-128"/>
                          <a:cs typeface="ＭＳ Ｐゴシック" charset="-128"/>
                        </a:rPr>
                        <a:t>Developmental </a:t>
                      </a:r>
                      <a:r>
                        <a:rPr kumimoji="0" lang="en-US" sz="1900" b="1" i="0" u="none" strike="noStrike" cap="none" normalizeH="0" baseline="0" dirty="0" smtClean="0">
                          <a:ln>
                            <a:noFill/>
                          </a:ln>
                          <a:solidFill>
                            <a:schemeClr val="tx2"/>
                          </a:solidFill>
                          <a:effectLst/>
                          <a:latin typeface="Verdana" charset="0"/>
                          <a:ea typeface="ＭＳ Ｐゴシック" charset="-128"/>
                          <a:cs typeface="ＭＳ Ｐゴシック" charset="-128"/>
                        </a:rPr>
                        <a:t>Care – rooming in with mother</a:t>
                      </a:r>
                      <a:endParaRPr kumimoji="0" lang="en-US" sz="1900" b="1" i="0" u="none" strike="noStrike" cap="none" normalizeH="0" baseline="0" dirty="0">
                        <a:ln>
                          <a:noFill/>
                        </a:ln>
                        <a:solidFill>
                          <a:schemeClr val="tx2"/>
                        </a:solidFill>
                        <a:effectLst/>
                        <a:latin typeface="Verdana" charset="0"/>
                        <a:ea typeface="ＭＳ Ｐゴシック" charset="-128"/>
                        <a:cs typeface="ＭＳ Ｐゴシック" charset="-128"/>
                      </a:endParaRPr>
                    </a:p>
                  </a:txBody>
                  <a:tcPr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900" b="1" i="0" u="none" strike="noStrike" cap="none" normalizeH="0" baseline="0" dirty="0">
                          <a:ln>
                            <a:noFill/>
                          </a:ln>
                          <a:solidFill>
                            <a:schemeClr val="tx2"/>
                          </a:solidFill>
                          <a:effectLst/>
                          <a:latin typeface="Verdana" charset="0"/>
                          <a:ea typeface="ＭＳ Ｐゴシック" charset="-128"/>
                          <a:cs typeface="ＭＳ Ｐゴシック" charset="-128"/>
                        </a:rPr>
                        <a:t>Pharmalogical </a:t>
                      </a:r>
                      <a:r>
                        <a:rPr kumimoji="0" lang="en-US" sz="1900" b="1" i="0" u="none" strike="noStrike" cap="none" normalizeH="0" baseline="0" dirty="0" smtClean="0">
                          <a:ln>
                            <a:noFill/>
                          </a:ln>
                          <a:solidFill>
                            <a:schemeClr val="tx2"/>
                          </a:solidFill>
                          <a:effectLst/>
                          <a:latin typeface="Verdana" charset="0"/>
                          <a:ea typeface="ＭＳ Ｐゴシック" charset="-128"/>
                          <a:cs typeface="ＭＳ Ｐゴシック" charset="-128"/>
                        </a:rPr>
                        <a:t>– NICU admission</a:t>
                      </a:r>
                      <a:endParaRPr kumimoji="0" lang="en-US" sz="1900" b="1" i="0" u="none" strike="noStrike" cap="none" normalizeH="0" baseline="0" dirty="0">
                        <a:ln>
                          <a:noFill/>
                        </a:ln>
                        <a:solidFill>
                          <a:schemeClr val="tx2"/>
                        </a:solidFill>
                        <a:effectLst/>
                        <a:latin typeface="Verdana" charset="0"/>
                        <a:ea typeface="ＭＳ Ｐゴシック" charset="-128"/>
                        <a:cs typeface="ＭＳ Ｐゴシック" charset="-128"/>
                      </a:endParaRPr>
                    </a:p>
                  </a:txBody>
                  <a:tcPr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683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rPr>
                        <a:t>Quiet environment</a:t>
                      </a: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Char char="¡"/>
                        <a:tabLst/>
                      </a:pPr>
                      <a:r>
                        <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rPr>
                        <a:t> Swaddle</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Char char="¡"/>
                        <a:tabLst/>
                      </a:pPr>
                      <a:r>
                        <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rPr>
                        <a:t> Reduce noise and light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Char char="¡"/>
                        <a:tabLst/>
                      </a:pPr>
                      <a:r>
                        <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rPr>
                        <a:t>Encourage </a:t>
                      </a: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breastfeeding</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Char char="¡"/>
                        <a:tabLst/>
                      </a:pP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Limited number of visitors</a:t>
                      </a:r>
                      <a:endPar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endParaRPr>
                    </a:p>
                  </a:txBody>
                  <a:tcPr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Consider initiation </a:t>
                      </a:r>
                      <a:r>
                        <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rPr>
                        <a:t>oral Morphine if you have:</a:t>
                      </a:r>
                      <a:endPar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Char char="¡"/>
                        <a:tabLst/>
                      </a:pP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 one </a:t>
                      </a:r>
                      <a:r>
                        <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rPr>
                        <a:t>score of 12 or</a:t>
                      </a:r>
                      <a:endPar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endParaRP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Char char="¡"/>
                        <a:tabLst/>
                      </a:pP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 three </a:t>
                      </a:r>
                      <a:r>
                        <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rPr>
                        <a:t>consecutive scores of </a:t>
                      </a: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8</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r>
                        <a:rPr kumimoji="0" lang="en-US" sz="1900" b="0" i="0" u="none" strike="noStrike" cap="none" normalizeH="0" baseline="0" dirty="0" smtClean="0">
                          <a:ln>
                            <a:noFill/>
                          </a:ln>
                          <a:solidFill>
                            <a:schemeClr val="tx1"/>
                          </a:solidFill>
                          <a:effectLst/>
                          <a:latin typeface="Verdana" charset="0"/>
                          <a:ea typeface="ＭＳ Ｐゴシック" charset="-128"/>
                          <a:cs typeface="ＭＳ Ｐゴシック" charset="-128"/>
                        </a:rPr>
                        <a:t>Will require NICU transfer – rooming in often provided for parents</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2"/>
                        <a:buNone/>
                        <a:tabLst/>
                      </a:pPr>
                      <a:endParaRPr kumimoji="0" lang="en-US" sz="1900" b="0" i="0" u="none" strike="noStrike" cap="none" normalizeH="0" baseline="0" dirty="0">
                        <a:ln>
                          <a:noFill/>
                        </a:ln>
                        <a:solidFill>
                          <a:schemeClr val="tx1"/>
                        </a:solidFill>
                        <a:effectLst/>
                        <a:latin typeface="Verdana" charset="0"/>
                        <a:ea typeface="ＭＳ Ｐゴシック" charset="-128"/>
                        <a:cs typeface="ＭＳ Ｐゴシック" charset="-128"/>
                      </a:endParaRPr>
                    </a:p>
                  </a:txBody>
                  <a:tcPr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19828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42875"/>
            <a:ext cx="8534400" cy="569119"/>
          </a:xfrm>
        </p:spPr>
        <p:txBody>
          <a:bodyPr>
            <a:normAutofit fontScale="90000"/>
          </a:bodyPr>
          <a:lstStyle/>
          <a:p>
            <a:pPr eaLnBrk="1" hangingPunct="1">
              <a:defRPr/>
            </a:pPr>
            <a:r>
              <a:rPr lang="en-US" dirty="0" smtClean="0">
                <a:ea typeface="+mj-ea"/>
                <a:cs typeface="+mj-cs"/>
              </a:rPr>
              <a:t>Breastfeeding</a:t>
            </a:r>
            <a:endParaRPr lang="en-US" dirty="0">
              <a:ea typeface="+mj-ea"/>
              <a:cs typeface="+mj-cs"/>
            </a:endParaRPr>
          </a:p>
        </p:txBody>
      </p:sp>
      <p:sp>
        <p:nvSpPr>
          <p:cNvPr id="47107" name="Content Placeholder 2"/>
          <p:cNvSpPr>
            <a:spLocks noGrp="1"/>
          </p:cNvSpPr>
          <p:nvPr>
            <p:ph sz="quarter" idx="1"/>
          </p:nvPr>
        </p:nvSpPr>
        <p:spPr>
          <a:xfrm>
            <a:off x="301625" y="1145382"/>
            <a:ext cx="8504238" cy="3044482"/>
          </a:xfrm>
        </p:spPr>
        <p:txBody>
          <a:bodyPr>
            <a:normAutofit fontScale="70000" lnSpcReduction="20000"/>
          </a:bodyPr>
          <a:lstStyle/>
          <a:p>
            <a:pPr eaLnBrk="1" hangingPunct="1"/>
            <a:endParaRPr lang="en-US" sz="2400" dirty="0"/>
          </a:p>
          <a:p>
            <a:pPr eaLnBrk="1" hangingPunct="1">
              <a:spcAft>
                <a:spcPts val="600"/>
              </a:spcAft>
            </a:pPr>
            <a:r>
              <a:rPr lang="en-US" sz="2400" dirty="0"/>
              <a:t>Recent literature on the safety of MMT during lactation included women on medium to high-dose (up to 180mg) methadone maintenance</a:t>
            </a:r>
          </a:p>
          <a:p>
            <a:pPr eaLnBrk="1" hangingPunct="1">
              <a:spcAft>
                <a:spcPts val="600"/>
              </a:spcAft>
            </a:pPr>
            <a:r>
              <a:rPr lang="en-US" sz="2400" dirty="0"/>
              <a:t>Amount of methadone in breast milk is very small &amp; dependent on maternal methadone dose</a:t>
            </a:r>
          </a:p>
          <a:p>
            <a:pPr eaLnBrk="1" hangingPunct="1">
              <a:spcAft>
                <a:spcPts val="600"/>
              </a:spcAft>
            </a:pPr>
            <a:r>
              <a:rPr lang="en-US" sz="2400" dirty="0"/>
              <a:t>These small amounts are unlikely to have any clinical effect &amp; not sufficient to prevent or treat NAS</a:t>
            </a:r>
          </a:p>
          <a:p>
            <a:pPr eaLnBrk="1" hangingPunct="1">
              <a:spcAft>
                <a:spcPts val="600"/>
              </a:spcAft>
            </a:pPr>
            <a:r>
              <a:rPr lang="en-US" sz="2400" dirty="0"/>
              <a:t>Methadone is compatible with breastfeeding</a:t>
            </a:r>
          </a:p>
          <a:p>
            <a:pPr eaLnBrk="1" hangingPunct="1">
              <a:spcAft>
                <a:spcPts val="600"/>
              </a:spcAft>
            </a:pPr>
            <a:r>
              <a:rPr lang="en-US" sz="2400" dirty="0"/>
              <a:t>Women who are using other drugs should be counseled on the risks of breast milk exposure </a:t>
            </a:r>
            <a:r>
              <a:rPr lang="en-US" sz="1400" dirty="0"/>
              <a:t>(Selby &amp; Kahan, 2008)</a:t>
            </a:r>
          </a:p>
        </p:txBody>
      </p:sp>
      <p:pic>
        <p:nvPicPr>
          <p:cNvPr id="47108" name="Picture 5" descr="See full size image">
            <a:hlinkClick r:id="rId2"/>
          </p:cNvPr>
          <p:cNvPicPr>
            <a:picLocks noChangeAspect="1" noChangeArrowheads="1"/>
          </p:cNvPicPr>
          <p:nvPr/>
        </p:nvPicPr>
        <p:blipFill>
          <a:blip r:embed="rId3"/>
          <a:srcRect/>
          <a:stretch>
            <a:fillRect/>
          </a:stretch>
        </p:blipFill>
        <p:spPr bwMode="auto">
          <a:xfrm>
            <a:off x="5945425" y="257691"/>
            <a:ext cx="1366837" cy="1139428"/>
          </a:xfrm>
          <a:prstGeom prst="rect">
            <a:avLst/>
          </a:prstGeom>
          <a:noFill/>
          <a:ln w="9525">
            <a:noFill/>
            <a:miter lim="800000"/>
            <a:headEnd/>
            <a:tailEnd/>
          </a:ln>
        </p:spPr>
      </p:pic>
    </p:spTree>
    <p:extLst>
      <p:ext uri="{BB962C8B-B14F-4D97-AF65-F5344CB8AC3E}">
        <p14:creationId xmlns:p14="http://schemas.microsoft.com/office/powerpoint/2010/main" val="403188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Concern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third of patients on OAT treatment are women of childbearing age.</a:t>
            </a:r>
          </a:p>
          <a:p>
            <a:r>
              <a:rPr lang="en-US" dirty="0" smtClean="0"/>
              <a:t>The rate of opioid use is 5.6% per 1,000 live births</a:t>
            </a:r>
          </a:p>
          <a:p>
            <a:r>
              <a:rPr lang="en-US" dirty="0" smtClean="0"/>
              <a:t>85% of pregnancies in women with a opioid use disorder were unintended  </a:t>
            </a:r>
          </a:p>
          <a:p>
            <a:r>
              <a:rPr lang="en-US" dirty="0" smtClean="0"/>
              <a:t>There is an increased fertility with treatment due to psychosocial and physical stabilization </a:t>
            </a:r>
          </a:p>
          <a:p>
            <a:endParaRPr lang="en-US" dirty="0"/>
          </a:p>
        </p:txBody>
      </p:sp>
    </p:spTree>
    <p:extLst>
      <p:ext uri="{BB962C8B-B14F-4D97-AF65-F5344CB8AC3E}">
        <p14:creationId xmlns:p14="http://schemas.microsoft.com/office/powerpoint/2010/main" val="33361251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71450"/>
            <a:ext cx="8534400" cy="1322980"/>
          </a:xfrm>
        </p:spPr>
        <p:txBody>
          <a:bodyPr>
            <a:normAutofit fontScale="90000"/>
          </a:bodyPr>
          <a:lstStyle/>
          <a:p>
            <a:r>
              <a:rPr lang="en-US" sz="2800" b="1" dirty="0" smtClean="0"/>
              <a:t>“</a:t>
            </a:r>
            <a:r>
              <a:rPr lang="en-US" sz="3600" b="1" dirty="0" smtClean="0"/>
              <a:t>Rooming-in Compared With Standard Care of Mothers Using Methadone or Heroin</a:t>
            </a:r>
            <a:r>
              <a:rPr lang="en-US" sz="2800" b="1" dirty="0" smtClean="0"/>
              <a:t>”</a:t>
            </a:r>
            <a:endParaRPr lang="en-US" sz="2800" b="1" dirty="0"/>
          </a:p>
        </p:txBody>
      </p:sp>
      <p:sp>
        <p:nvSpPr>
          <p:cNvPr id="3" name="Content Placeholder 2"/>
          <p:cNvSpPr>
            <a:spLocks noGrp="1"/>
          </p:cNvSpPr>
          <p:nvPr>
            <p:ph sz="quarter" idx="1"/>
          </p:nvPr>
        </p:nvSpPr>
        <p:spPr>
          <a:xfrm>
            <a:off x="457200" y="1494430"/>
            <a:ext cx="8229600" cy="3100192"/>
          </a:xfrm>
        </p:spPr>
        <p:txBody>
          <a:bodyPr>
            <a:normAutofit fontScale="25000" lnSpcReduction="20000"/>
          </a:bodyPr>
          <a:lstStyle/>
          <a:p>
            <a:pPr marL="0" indent="0">
              <a:buNone/>
            </a:pPr>
            <a:endParaRPr lang="en-US" sz="2400" b="1" dirty="0" smtClean="0"/>
          </a:p>
          <a:p>
            <a:pPr marL="0" indent="0">
              <a:buNone/>
            </a:pPr>
            <a:r>
              <a:rPr lang="en-US" sz="11200" b="1" dirty="0" smtClean="0"/>
              <a:t>Best practice to room in baby and mother</a:t>
            </a:r>
          </a:p>
          <a:p>
            <a:pPr marL="0" indent="0">
              <a:buNone/>
            </a:pPr>
            <a:r>
              <a:rPr lang="en-US" sz="11200" dirty="0" smtClean="0"/>
              <a:t>Less babies required treatment for withdrawal</a:t>
            </a:r>
          </a:p>
          <a:p>
            <a:pPr marL="0" indent="0">
              <a:buNone/>
            </a:pPr>
            <a:r>
              <a:rPr lang="en-US" sz="11200" dirty="0" smtClean="0"/>
              <a:t>More babies went home with mom</a:t>
            </a:r>
          </a:p>
          <a:p>
            <a:pPr marL="0" indent="0" algn="r">
              <a:spcAft>
                <a:spcPts val="0"/>
              </a:spcAft>
              <a:buNone/>
            </a:pPr>
            <a:r>
              <a:rPr lang="en-US" sz="5600" dirty="0" smtClean="0"/>
              <a:t>R. Abrahams, S. Payne, P. Thiessen</a:t>
            </a:r>
          </a:p>
          <a:p>
            <a:pPr marL="0" indent="0" algn="r">
              <a:spcAft>
                <a:spcPts val="0"/>
              </a:spcAft>
              <a:buNone/>
            </a:pPr>
            <a:r>
              <a:rPr lang="en-US" sz="5600" dirty="0" smtClean="0"/>
              <a:t>Canadian Family Physician Oct 07</a:t>
            </a:r>
            <a:endParaRPr lang="en-US" sz="5600" dirty="0"/>
          </a:p>
        </p:txBody>
      </p:sp>
    </p:spTree>
    <p:extLst>
      <p:ext uri="{BB962C8B-B14F-4D97-AF65-F5344CB8AC3E}">
        <p14:creationId xmlns:p14="http://schemas.microsoft.com/office/powerpoint/2010/main" val="1364232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Baby’s Behavioural Ratings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41060596"/>
              </p:ext>
            </p:extLst>
          </p:nvPr>
        </p:nvGraphicFramePr>
        <p:xfrm>
          <a:off x="301625" y="1145381"/>
          <a:ext cx="8504238"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5231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2. Percent of babies on morphine p=.016</a:t>
            </a:r>
            <a:endParaRPr lang="en-US"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557889"/>
              </p:ext>
            </p:extLst>
          </p:nvPr>
        </p:nvGraphicFramePr>
        <p:xfrm>
          <a:off x="301625" y="1145381"/>
          <a:ext cx="8504238" cy="342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92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OAT continues to be first line for treatment of pregnant women with opioid dependence.</a:t>
            </a:r>
          </a:p>
          <a:p>
            <a:pPr marL="0" indent="0">
              <a:buNone/>
            </a:pPr>
            <a:r>
              <a:rPr lang="en-US" dirty="0" smtClean="0"/>
              <a:t>Buprenorphine may be considered as a first line alternative to methadone and is associated with less severe NAS.  Buprenorphine induction carries the risk of maternal and fetal stress.</a:t>
            </a:r>
          </a:p>
          <a:p>
            <a:pPr marL="0" indent="0">
              <a:buNone/>
            </a:pPr>
            <a:r>
              <a:rPr lang="en-US" dirty="0" smtClean="0"/>
              <a:t>Consider twice a day dosing for women in their third trimester of pregnancy.</a:t>
            </a:r>
          </a:p>
          <a:p>
            <a:pPr marL="0" indent="0">
              <a:buNone/>
            </a:pPr>
            <a:r>
              <a:rPr lang="en-US" dirty="0" smtClean="0"/>
              <a:t>Detoxification or tapering of methadone or buprenorphine should only be considered on an exceptional basis.</a:t>
            </a:r>
          </a:p>
          <a:p>
            <a:pPr marL="0" indent="0">
              <a:buNone/>
            </a:pPr>
            <a:r>
              <a:rPr lang="en-US" dirty="0" smtClean="0"/>
              <a:t>Women should be informed of the risks of NAS and be prepared for a minimum post partum hospital stay of 72-120 hours.</a:t>
            </a:r>
          </a:p>
          <a:p>
            <a:pPr marL="0" indent="0">
              <a:buNone/>
            </a:pPr>
            <a:endParaRPr lang="en-US" dirty="0"/>
          </a:p>
        </p:txBody>
      </p:sp>
    </p:spTree>
    <p:extLst>
      <p:ext uri="{BB962C8B-B14F-4D97-AF65-F5344CB8AC3E}">
        <p14:creationId xmlns:p14="http://schemas.microsoft.com/office/powerpoint/2010/main" val="27742522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 y="8004"/>
            <a:ext cx="9130473" cy="5143500"/>
          </a:xfrm>
          <a:prstGeom prst="rect">
            <a:avLst/>
          </a:prstGeom>
        </p:spPr>
      </p:pic>
    </p:spTree>
    <p:extLst>
      <p:ext uri="{BB962C8B-B14F-4D97-AF65-F5344CB8AC3E}">
        <p14:creationId xmlns:p14="http://schemas.microsoft.com/office/powerpoint/2010/main" val="4287515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USA </a:t>
            </a:r>
            <a:endParaRPr lang="en-US" dirty="0"/>
          </a:p>
        </p:txBody>
      </p:sp>
      <p:sp>
        <p:nvSpPr>
          <p:cNvPr id="3" name="Content Placeholder 2"/>
          <p:cNvSpPr>
            <a:spLocks noGrp="1"/>
          </p:cNvSpPr>
          <p:nvPr>
            <p:ph idx="1"/>
          </p:nvPr>
        </p:nvSpPr>
        <p:spPr/>
        <p:txBody>
          <a:bodyPr/>
          <a:lstStyle/>
          <a:p>
            <a:r>
              <a:rPr lang="en-US" dirty="0" smtClean="0"/>
              <a:t>In 2014, Tennessee became the first state to pass a law criminalizing illicit drug use during pregnancy.</a:t>
            </a:r>
          </a:p>
          <a:p>
            <a:r>
              <a:rPr lang="en-US" dirty="0" smtClean="0"/>
              <a:t>18 states consider substance abuse during pregnancy to be child abuse under civil child- welfare status.</a:t>
            </a:r>
          </a:p>
          <a:p>
            <a:r>
              <a:rPr lang="en-US" dirty="0" smtClean="0"/>
              <a:t>Largest barrier to women accessing prenatal care is fear of child welfare consequences.</a:t>
            </a:r>
            <a:endParaRPr lang="en-US" dirty="0"/>
          </a:p>
        </p:txBody>
      </p:sp>
    </p:spTree>
    <p:extLst>
      <p:ext uri="{BB962C8B-B14F-4D97-AF65-F5344CB8AC3E}">
        <p14:creationId xmlns:p14="http://schemas.microsoft.com/office/powerpoint/2010/main" val="2415688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USA</a:t>
            </a:r>
            <a:endParaRPr lang="en-US" dirty="0"/>
          </a:p>
        </p:txBody>
      </p:sp>
      <p:sp>
        <p:nvSpPr>
          <p:cNvPr id="3" name="Content Placeholder 2"/>
          <p:cNvSpPr>
            <a:spLocks noGrp="1"/>
          </p:cNvSpPr>
          <p:nvPr>
            <p:ph idx="1"/>
          </p:nvPr>
        </p:nvSpPr>
        <p:spPr/>
        <p:txBody>
          <a:bodyPr/>
          <a:lstStyle/>
          <a:p>
            <a:r>
              <a:rPr lang="en-US" dirty="0" smtClean="0"/>
              <a:t>US Congress has passed the Protecting Our Infants Act of 2015.</a:t>
            </a:r>
          </a:p>
          <a:p>
            <a:r>
              <a:rPr lang="en-US" dirty="0" smtClean="0"/>
              <a:t>This act specifically calls for a critical review of current treatment options for prenatal opioid abuse which may ultimately lead to the development of better therapies and a decreased incidence of neonatal abstinence syndrome.</a:t>
            </a:r>
            <a:endParaRPr lang="en-US" dirty="0"/>
          </a:p>
        </p:txBody>
      </p:sp>
    </p:spTree>
    <p:extLst>
      <p:ext uri="{BB962C8B-B14F-4D97-AF65-F5344CB8AC3E}">
        <p14:creationId xmlns:p14="http://schemas.microsoft.com/office/powerpoint/2010/main" val="4081558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Canada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Duty to report to the Children’s Aid Society </a:t>
            </a:r>
          </a:p>
          <a:p>
            <a:pPr marL="0" indent="0">
              <a:buNone/>
            </a:pPr>
            <a:r>
              <a:rPr lang="en-US" dirty="0"/>
              <a:t>	</a:t>
            </a:r>
            <a:r>
              <a:rPr lang="en-US" sz="1600" dirty="0" smtClean="0"/>
              <a:t>Under </a:t>
            </a:r>
            <a:r>
              <a:rPr lang="en-US" sz="1600" dirty="0"/>
              <a:t>section 72 of the Child and Family Services Act </a:t>
            </a:r>
            <a:r>
              <a:rPr lang="en-US" sz="1600" dirty="0" smtClean="0"/>
              <a:t>every person </a:t>
            </a:r>
            <a:r>
              <a:rPr lang="en-US" sz="1600" dirty="0"/>
              <a:t>who has reasonable </a:t>
            </a:r>
            <a:r>
              <a:rPr lang="en-US" sz="1600" dirty="0" smtClean="0"/>
              <a:t>	grounds </a:t>
            </a:r>
            <a:r>
              <a:rPr lang="en-US" sz="1600" dirty="0"/>
              <a:t>to suspect that a child is </a:t>
            </a:r>
            <a:r>
              <a:rPr lang="en-US" sz="1600" dirty="0" smtClean="0"/>
              <a:t>or may </a:t>
            </a:r>
            <a:r>
              <a:rPr lang="en-US" sz="1600" dirty="0"/>
              <a:t>be in need of protection </a:t>
            </a:r>
            <a:r>
              <a:rPr lang="en-US" sz="1600" dirty="0" smtClean="0"/>
              <a:t>must 	promptly</a:t>
            </a:r>
            <a:r>
              <a:rPr lang="en-US" sz="1600" dirty="0"/>
              <a:t> </a:t>
            </a:r>
            <a:r>
              <a:rPr lang="en-US" sz="1600" b="1" dirty="0"/>
              <a:t>report</a:t>
            </a:r>
            <a:r>
              <a:rPr lang="en-US" sz="1600" dirty="0"/>
              <a:t> the </a:t>
            </a:r>
            <a:r>
              <a:rPr lang="en-US" sz="1600" dirty="0" smtClean="0"/>
              <a:t>suspicion and the </a:t>
            </a:r>
            <a:r>
              <a:rPr lang="en-US" sz="1600" dirty="0"/>
              <a:t>information upon which it is based to a </a:t>
            </a:r>
            <a:r>
              <a:rPr lang="en-US" sz="1600" b="1" dirty="0"/>
              <a:t>Children's </a:t>
            </a:r>
            <a:r>
              <a:rPr lang="en-US" sz="1600" b="1" dirty="0" smtClean="0"/>
              <a:t>	Aid Society</a:t>
            </a:r>
            <a:r>
              <a:rPr lang="en-US" sz="1600" dirty="0"/>
              <a:t>.</a:t>
            </a:r>
            <a:r>
              <a:rPr lang="en-US" sz="1600" dirty="0" smtClean="0"/>
              <a:t> </a:t>
            </a:r>
            <a:endParaRPr lang="en-US" dirty="0" smtClean="0"/>
          </a:p>
          <a:p>
            <a:r>
              <a:rPr lang="en-US" dirty="0" smtClean="0"/>
              <a:t>Variance among regions in reporting practices and intervention practices by CAS</a:t>
            </a:r>
          </a:p>
          <a:p>
            <a:r>
              <a:rPr lang="en-US" dirty="0" smtClean="0"/>
              <a:t>Reporting not required until birth.  Self referral to CAS encouraged to pregnant patients actively using substances.</a:t>
            </a:r>
            <a:endParaRPr lang="en-US" dirty="0"/>
          </a:p>
        </p:txBody>
      </p:sp>
    </p:spTree>
    <p:extLst>
      <p:ext uri="{BB962C8B-B14F-4D97-AF65-F5344CB8AC3E}">
        <p14:creationId xmlns:p14="http://schemas.microsoft.com/office/powerpoint/2010/main" val="385633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TotalTime>
  <Words>2776</Words>
  <Application>Microsoft Office PowerPoint</Application>
  <PresentationFormat>On-screen Show (16:9)</PresentationFormat>
  <Paragraphs>285</Paragraphs>
  <Slides>64</Slides>
  <Notes>15</Notes>
  <HiddenSlides>1</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Disclosure of Commercial Support</vt:lpstr>
      <vt:lpstr>Mitigating Potential Bias</vt:lpstr>
      <vt:lpstr>PowerPoint Presentation</vt:lpstr>
      <vt:lpstr>The Concern</vt:lpstr>
      <vt:lpstr>The USA </vt:lpstr>
      <vt:lpstr>The USA</vt:lpstr>
      <vt:lpstr>In Canada</vt:lpstr>
      <vt:lpstr>Health Canada, 2011</vt:lpstr>
      <vt:lpstr>SOGC (Society of Obstetrics and Gynecology of Canada, Substance use in pregnancy, clinical practice guidelines, 2011)</vt:lpstr>
      <vt:lpstr>PowerPoint Presentation</vt:lpstr>
      <vt:lpstr>Pregnant Women and MMT</vt:lpstr>
      <vt:lpstr>Post Emesis Dosing</vt:lpstr>
      <vt:lpstr>Dose Adjustment During Pregnancy – Up or Down?</vt:lpstr>
      <vt:lpstr>Research MMT versus Illicit Drug Use</vt:lpstr>
      <vt:lpstr>METHADONE TAPERING DURING PREGNANCY</vt:lpstr>
      <vt:lpstr>CPSO Methadone Maintenance Treatment Standards and Guidelines 2011   Methadone Assisted Withdrawal</vt:lpstr>
      <vt:lpstr>MMT Tapering  During Pregnancy  SOGC, 2015</vt:lpstr>
      <vt:lpstr>MMT Tapering During Pregnancy</vt:lpstr>
      <vt:lpstr>BUPRENORPHINE MAINTENANCE TREATMENT</vt:lpstr>
      <vt:lpstr>BUPRENORPHINE MAINTENANCE TREATMENT</vt:lpstr>
      <vt:lpstr>BUPRENORPHINE USE DURING PREGNANCY</vt:lpstr>
      <vt:lpstr>Mother Study  Jones et al., NEJM, 2010; 363(24); 2320-2331 </vt:lpstr>
      <vt:lpstr>Mother Study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(Bell et al, 2016) </vt:lpstr>
      <vt:lpstr>What about the assessment of fetal distress?</vt:lpstr>
      <vt:lpstr>Opioid dependence and pregnancy: minimizing the stress on the fetal brain  McCarthy et al, 2016  AJOG</vt:lpstr>
      <vt:lpstr>Summary of the research </vt:lpstr>
      <vt:lpstr>PowerPoint Presentation</vt:lpstr>
      <vt:lpstr>Long acting naltrexone – any future role in treatment?</vt:lpstr>
      <vt:lpstr>Unresolved issues: a research review   (Jones, Chisolm, Jannson and Terplan, 2012)</vt:lpstr>
      <vt:lpstr>PowerPoint Presentation</vt:lpstr>
      <vt:lpstr>Fetal Effects</vt:lpstr>
      <vt:lpstr>Monitoring in Fetal Well-Being During Pregnancy </vt:lpstr>
      <vt:lpstr>Inpatient Antenatal Care </vt:lpstr>
      <vt:lpstr>Birthing Plans</vt:lpstr>
      <vt:lpstr>   Maternal Dose review after giving birth</vt:lpstr>
      <vt:lpstr>PowerPoint Presentation</vt:lpstr>
      <vt:lpstr>PowerPoint Presentation</vt:lpstr>
      <vt:lpstr>Incidence of NAS</vt:lpstr>
      <vt:lpstr>Neonatal Abstinence Syndrome</vt:lpstr>
      <vt:lpstr>Signs and symptoms of NAS</vt:lpstr>
      <vt:lpstr>Neonatal Abstinence Syndrome Clinical Practice Guidelines, Revised 2016</vt:lpstr>
      <vt:lpstr>Relationship between methadone dose and neonatal abstinence syndrome </vt:lpstr>
      <vt:lpstr>   Timing of  Withdrawal     Symptoms</vt:lpstr>
      <vt:lpstr>Finnegan’s NAS Scoring System</vt:lpstr>
      <vt:lpstr>Assessment of Withdrawal</vt:lpstr>
      <vt:lpstr>Neonatal Care</vt:lpstr>
      <vt:lpstr>Breastfeeding</vt:lpstr>
      <vt:lpstr>“Rooming-in Compared With Standard Care of Mothers Using Methadone or Heroin”</vt:lpstr>
      <vt:lpstr>Baby’s Behavioural Ratings</vt:lpstr>
      <vt:lpstr>2. Percent of babies on morphine p=.016</vt:lpstr>
      <vt:lpstr>CONCLUSIONS</vt:lpstr>
      <vt:lpstr>PowerPoint Presentation</vt:lpstr>
    </vt:vector>
  </TitlesOfParts>
  <Company>UWO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Laura Lyons</cp:lastModifiedBy>
  <cp:revision>94</cp:revision>
  <cp:lastPrinted>2012-01-12T15:01:17Z</cp:lastPrinted>
  <dcterms:created xsi:type="dcterms:W3CDTF">2011-12-23T15:22:14Z</dcterms:created>
  <dcterms:modified xsi:type="dcterms:W3CDTF">2019-03-19T22:36:54Z</dcterms:modified>
</cp:coreProperties>
</file>